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903" r:id="rId1"/>
    <p:sldMasterId id="2147483910" r:id="rId2"/>
    <p:sldMasterId id="2147483926" r:id="rId3"/>
  </p:sldMasterIdLst>
  <p:notesMasterIdLst>
    <p:notesMasterId r:id="rId10"/>
  </p:notesMasterIdLst>
  <p:handoutMasterIdLst>
    <p:handoutMasterId r:id="rId11"/>
  </p:handoutMasterIdLst>
  <p:sldIdLst>
    <p:sldId id="1214" r:id="rId4"/>
    <p:sldId id="1382" r:id="rId5"/>
    <p:sldId id="1383" r:id="rId6"/>
    <p:sldId id="1384" r:id="rId7"/>
    <p:sldId id="1385" r:id="rId8"/>
    <p:sldId id="486" r:id="rId9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69" userDrawn="1">
          <p15:clr>
            <a:srgbClr val="A4A3A4"/>
          </p15:clr>
        </p15:guide>
        <p15:guide id="2" orient="horz" pos="2220" userDrawn="1">
          <p15:clr>
            <a:srgbClr val="A4A3A4"/>
          </p15:clr>
        </p15:guide>
        <p15:guide id="4" orient="horz" pos="3974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  <p15:guide id="6" pos="379" userDrawn="1">
          <p15:clr>
            <a:srgbClr val="A4A3A4"/>
          </p15:clr>
        </p15:guide>
        <p15:guide id="7" pos="7339" userDrawn="1">
          <p15:clr>
            <a:srgbClr val="A4A3A4"/>
          </p15:clr>
        </p15:guide>
        <p15:guide id="10" pos="3895" userDrawn="1">
          <p15:clr>
            <a:srgbClr val="A4A3A4"/>
          </p15:clr>
        </p15:guide>
        <p15:guide id="12" pos="3840" userDrawn="1">
          <p15:clr>
            <a:srgbClr val="A4A3A4"/>
          </p15:clr>
        </p15:guide>
        <p15:guide id="13" orient="horz" pos="2825" userDrawn="1">
          <p15:clr>
            <a:srgbClr val="A4A3A4"/>
          </p15:clr>
        </p15:guide>
        <p15:guide id="15" pos="635" userDrawn="1">
          <p15:clr>
            <a:srgbClr val="A4A3A4"/>
          </p15:clr>
        </p15:guide>
        <p15:guide id="17" pos="3785" userDrawn="1">
          <p15:clr>
            <a:srgbClr val="A4A3A4"/>
          </p15:clr>
        </p15:guide>
        <p15:guide id="18" pos="707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CEBD1"/>
    <a:srgbClr val="002060"/>
    <a:srgbClr val="D7EFF5"/>
    <a:srgbClr val="E8F3DA"/>
    <a:srgbClr val="B2B2B2"/>
    <a:srgbClr val="FFFFFF"/>
    <a:srgbClr val="D9F5FF"/>
    <a:srgbClr val="FFF2CC"/>
    <a:srgbClr val="ECD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5" autoAdjust="0"/>
    <p:restoredTop sz="96158" autoAdjust="0"/>
  </p:normalViewPr>
  <p:slideViewPr>
    <p:cSldViewPr>
      <p:cViewPr varScale="1">
        <p:scale>
          <a:sx n="70" d="100"/>
          <a:sy n="70" d="100"/>
        </p:scale>
        <p:origin x="66" y="690"/>
      </p:cViewPr>
      <p:guideLst>
        <p:guide orient="horz" pos="769"/>
        <p:guide orient="horz" pos="2220"/>
        <p:guide orient="horz" pos="3974"/>
        <p:guide orient="horz" pos="2160"/>
        <p:guide pos="379"/>
        <p:guide pos="7339"/>
        <p:guide pos="3895"/>
        <p:guide pos="3840"/>
        <p:guide orient="horz" pos="2825"/>
        <p:guide pos="635"/>
        <p:guide pos="3785"/>
        <p:guide pos="70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howGuides="1">
      <p:cViewPr varScale="1">
        <p:scale>
          <a:sx n="78" d="100"/>
          <a:sy n="78" d="100"/>
        </p:scale>
        <p:origin x="406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6400" cy="496888"/>
          </a:xfrm>
          <a:prstGeom prst="rect">
            <a:avLst/>
          </a:prstGeom>
        </p:spPr>
        <p:txBody>
          <a:bodyPr vert="horz" lIns="91413" tIns="45706" rIns="91413" bIns="45706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13" tIns="45706" rIns="91413" bIns="45706" rtlCol="0"/>
          <a:lstStyle>
            <a:lvl1pPr algn="r">
              <a:defRPr sz="1200"/>
            </a:lvl1pPr>
          </a:lstStyle>
          <a:p>
            <a:fld id="{5D25121A-F011-4778-B6DA-4A5B8E6B251A}" type="datetimeFigureOut">
              <a:rPr lang="ko-KR" altLang="en-US" smtClean="0"/>
              <a:pPr/>
              <a:t>2026-06-17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429750"/>
            <a:ext cx="2946400" cy="496888"/>
          </a:xfrm>
          <a:prstGeom prst="rect">
            <a:avLst/>
          </a:prstGeom>
        </p:spPr>
        <p:txBody>
          <a:bodyPr vert="horz" lIns="91413" tIns="45706" rIns="91413" bIns="4570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13" tIns="45706" rIns="91413" bIns="45706" rtlCol="0" anchor="b"/>
          <a:lstStyle>
            <a:lvl1pPr algn="r">
              <a:defRPr sz="1200"/>
            </a:lvl1pPr>
          </a:lstStyle>
          <a:p>
            <a:fld id="{3EFE542D-CD51-4EC6-BE23-F9E8976CE1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56446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6135" cy="496253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 eaLnBrk="1" latinLnBrk="1" hangingPunct="1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957" y="0"/>
            <a:ext cx="2946135" cy="496253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355BEE3A-9DCC-4896-A669-B6B07DBBEF23}" type="datetimeFigureOut">
              <a:rPr lang="ko-KR" altLang="en-US"/>
              <a:pPr>
                <a:defRPr/>
              </a:pPr>
              <a:t>2026-06-17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4" tIns="45647" rIns="91294" bIns="45647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246" y="4715192"/>
            <a:ext cx="5437187" cy="4466274"/>
          </a:xfrm>
          <a:prstGeom prst="rect">
            <a:avLst/>
          </a:prstGeom>
        </p:spPr>
        <p:txBody>
          <a:bodyPr vert="horz" lIns="91294" tIns="45647" rIns="91294" bIns="45647" rtlCol="0"/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28801"/>
            <a:ext cx="2946135" cy="496252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 eaLnBrk="1" latinLnBrk="1" hangingPunct="1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957" y="9428801"/>
            <a:ext cx="2946135" cy="496252"/>
          </a:xfrm>
          <a:prstGeom prst="rect">
            <a:avLst/>
          </a:prstGeom>
        </p:spPr>
        <p:txBody>
          <a:bodyPr vert="horz" wrap="square" lIns="91294" tIns="45647" rIns="91294" bIns="45647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fld id="{91EF44AD-7414-4201-81CF-1081B5848FA2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6909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676" kern="1200">
        <a:solidFill>
          <a:schemeClr val="tx1"/>
        </a:solidFill>
        <a:latin typeface="+mn-lt"/>
        <a:ea typeface="+mn-ea"/>
        <a:cs typeface="+mn-cs"/>
      </a:defRPr>
    </a:lvl1pPr>
    <a:lvl2pPr marL="638617" algn="l" rtl="0" eaLnBrk="0" fontAlgn="base" latinLnBrk="1" hangingPunct="0">
      <a:spcBef>
        <a:spcPct val="30000"/>
      </a:spcBef>
      <a:spcAft>
        <a:spcPct val="0"/>
      </a:spcAft>
      <a:defRPr sz="1676" kern="1200">
        <a:solidFill>
          <a:schemeClr val="tx1"/>
        </a:solidFill>
        <a:latin typeface="+mn-lt"/>
        <a:ea typeface="+mn-ea"/>
        <a:cs typeface="+mn-cs"/>
      </a:defRPr>
    </a:lvl2pPr>
    <a:lvl3pPr marL="1277234" algn="l" rtl="0" eaLnBrk="0" fontAlgn="base" latinLnBrk="1" hangingPunct="0">
      <a:spcBef>
        <a:spcPct val="30000"/>
      </a:spcBef>
      <a:spcAft>
        <a:spcPct val="0"/>
      </a:spcAft>
      <a:defRPr sz="1676" kern="1200">
        <a:solidFill>
          <a:schemeClr val="tx1"/>
        </a:solidFill>
        <a:latin typeface="+mn-lt"/>
        <a:ea typeface="+mn-ea"/>
        <a:cs typeface="+mn-cs"/>
      </a:defRPr>
    </a:lvl3pPr>
    <a:lvl4pPr marL="1915851" algn="l" rtl="0" eaLnBrk="0" fontAlgn="base" latinLnBrk="1" hangingPunct="0">
      <a:spcBef>
        <a:spcPct val="30000"/>
      </a:spcBef>
      <a:spcAft>
        <a:spcPct val="0"/>
      </a:spcAft>
      <a:defRPr sz="1676" kern="1200">
        <a:solidFill>
          <a:schemeClr val="tx1"/>
        </a:solidFill>
        <a:latin typeface="+mn-lt"/>
        <a:ea typeface="+mn-ea"/>
        <a:cs typeface="+mn-cs"/>
      </a:defRPr>
    </a:lvl4pPr>
    <a:lvl5pPr marL="2554468" algn="l" rtl="0" eaLnBrk="0" fontAlgn="base" latinLnBrk="1" hangingPunct="0">
      <a:spcBef>
        <a:spcPct val="30000"/>
      </a:spcBef>
      <a:spcAft>
        <a:spcPct val="0"/>
      </a:spcAft>
      <a:defRPr sz="1676" kern="1200">
        <a:solidFill>
          <a:schemeClr val="tx1"/>
        </a:solidFill>
        <a:latin typeface="+mn-lt"/>
        <a:ea typeface="+mn-ea"/>
        <a:cs typeface="+mn-cs"/>
      </a:defRPr>
    </a:lvl5pPr>
    <a:lvl6pPr marL="3193085" algn="l" defTabSz="1277234" rtl="0" eaLnBrk="1" latinLnBrk="1" hangingPunct="1">
      <a:defRPr sz="1676" kern="1200">
        <a:solidFill>
          <a:schemeClr val="tx1"/>
        </a:solidFill>
        <a:latin typeface="+mn-lt"/>
        <a:ea typeface="+mn-ea"/>
        <a:cs typeface="+mn-cs"/>
      </a:defRPr>
    </a:lvl6pPr>
    <a:lvl7pPr marL="3831702" algn="l" defTabSz="1277234" rtl="0" eaLnBrk="1" latinLnBrk="1" hangingPunct="1">
      <a:defRPr sz="1676" kern="1200">
        <a:solidFill>
          <a:schemeClr val="tx1"/>
        </a:solidFill>
        <a:latin typeface="+mn-lt"/>
        <a:ea typeface="+mn-ea"/>
        <a:cs typeface="+mn-cs"/>
      </a:defRPr>
    </a:lvl7pPr>
    <a:lvl8pPr marL="4470319" algn="l" defTabSz="1277234" rtl="0" eaLnBrk="1" latinLnBrk="1" hangingPunct="1">
      <a:defRPr sz="1676" kern="1200">
        <a:solidFill>
          <a:schemeClr val="tx1"/>
        </a:solidFill>
        <a:latin typeface="+mn-lt"/>
        <a:ea typeface="+mn-ea"/>
        <a:cs typeface="+mn-cs"/>
      </a:defRPr>
    </a:lvl8pPr>
    <a:lvl9pPr marL="5108936" algn="l" defTabSz="1277234" rtl="0" eaLnBrk="1" latinLnBrk="1" hangingPunct="1">
      <a:defRPr sz="167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AAD3-1335-3BC8-F189-E5ED767D5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3CA046E-8258-5966-A798-4DC9050854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2E1EDB9-3DFC-3E74-FC60-04214F24F7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아웃백은 미국 브랜드 입니다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친구 </a:t>
            </a:r>
            <a:r>
              <a:rPr lang="en-US" altLang="ko-KR" dirty="0"/>
              <a:t>4</a:t>
            </a:r>
            <a:r>
              <a:rPr lang="ko-KR" altLang="en-US" dirty="0"/>
              <a:t>명이 레스토랑 </a:t>
            </a:r>
            <a:r>
              <a:rPr lang="ko-KR" altLang="en-US" dirty="0" err="1"/>
              <a:t>만들어보자하고</a:t>
            </a:r>
            <a:r>
              <a:rPr lang="ko-KR" altLang="en-US" dirty="0"/>
              <a:t> 의기투합해서</a:t>
            </a:r>
            <a:endParaRPr lang="en-US" altLang="ko-KR" dirty="0"/>
          </a:p>
          <a:p>
            <a:r>
              <a:rPr lang="ko-KR" altLang="en-US" dirty="0"/>
              <a:t>미국인들이 </a:t>
            </a:r>
            <a:r>
              <a:rPr lang="ko-KR" altLang="en-US" dirty="0" err="1"/>
              <a:t>그당시에</a:t>
            </a:r>
            <a:r>
              <a:rPr lang="ko-KR" altLang="en-US" dirty="0"/>
              <a:t> 가장 동경하고 궁금해하던 호주를 테마로 레스토랑을 만들어</a:t>
            </a:r>
            <a:endParaRPr lang="en-US" altLang="ko-KR" dirty="0"/>
          </a:p>
          <a:p>
            <a:r>
              <a:rPr lang="ko-KR" altLang="en-US" dirty="0"/>
              <a:t> </a:t>
            </a:r>
            <a:r>
              <a:rPr lang="en-US" altLang="ko-KR" dirty="0"/>
              <a:t>88</a:t>
            </a:r>
            <a:r>
              <a:rPr lang="ko-KR" altLang="en-US" dirty="0"/>
              <a:t>년도에 플로리다 </a:t>
            </a:r>
            <a:r>
              <a:rPr lang="ko-KR" altLang="en-US" dirty="0" err="1"/>
              <a:t>템파에</a:t>
            </a:r>
            <a:r>
              <a:rPr lang="ko-KR" altLang="en-US" dirty="0"/>
              <a:t> </a:t>
            </a:r>
            <a:r>
              <a:rPr lang="en-US" altLang="ko-KR" dirty="0"/>
              <a:t>1</a:t>
            </a:r>
            <a:r>
              <a:rPr lang="ko-KR" altLang="en-US" dirty="0" err="1"/>
              <a:t>호점을</a:t>
            </a:r>
            <a:r>
              <a:rPr lang="ko-KR" altLang="en-US" dirty="0"/>
              <a:t> 내었습니다</a:t>
            </a:r>
            <a:r>
              <a:rPr lang="en-US" altLang="ko-KR" dirty="0"/>
              <a:t>. </a:t>
            </a:r>
            <a:r>
              <a:rPr lang="ko-KR" altLang="en-US" dirty="0"/>
              <a:t>이름은 호주식 영어로 문명화되지 않은 오지를 컨셉으로</a:t>
            </a:r>
            <a:endParaRPr lang="en-US" altLang="ko-KR" dirty="0"/>
          </a:p>
          <a:p>
            <a:r>
              <a:rPr lang="en-US" altLang="ko-KR" dirty="0"/>
              <a:t> </a:t>
            </a:r>
            <a:r>
              <a:rPr lang="ko-KR" altLang="en-US" dirty="0"/>
              <a:t>광활한 대자연의 </a:t>
            </a:r>
            <a:r>
              <a:rPr lang="ko-KR" altLang="en-US" dirty="0" err="1"/>
              <a:t>캥커루</a:t>
            </a:r>
            <a:r>
              <a:rPr lang="en-US" altLang="ko-KR" dirty="0"/>
              <a:t>, </a:t>
            </a:r>
            <a:r>
              <a:rPr lang="ko-KR" altLang="en-US" dirty="0"/>
              <a:t>코알라</a:t>
            </a:r>
            <a:r>
              <a:rPr lang="en-US" altLang="ko-KR" dirty="0"/>
              <a:t>, </a:t>
            </a:r>
            <a:r>
              <a:rPr lang="ko-KR" altLang="en-US" dirty="0"/>
              <a:t>부메랑이 떠오르는 호주를 컨셉으로 만들었습니다</a:t>
            </a:r>
            <a:r>
              <a:rPr lang="en-US" altLang="ko-KR" dirty="0"/>
              <a:t>. </a:t>
            </a:r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E62E76D-F2B1-53B5-906C-6B12A5C50C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EAFF4-42B5-4739-A624-E85BD91BFA13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0732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8603E-DD4E-90CD-9DFB-D8EA86C30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478E834-BFAD-0C40-638B-731A6D1C9B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1B0FFEA-5CB6-9AF7-4DF8-FEA13F48A9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아웃백은 미국 브랜드 입니다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친구 </a:t>
            </a:r>
            <a:r>
              <a:rPr lang="en-US" altLang="ko-KR" dirty="0"/>
              <a:t>4</a:t>
            </a:r>
            <a:r>
              <a:rPr lang="ko-KR" altLang="en-US" dirty="0"/>
              <a:t>명이 레스토랑 </a:t>
            </a:r>
            <a:r>
              <a:rPr lang="ko-KR" altLang="en-US" dirty="0" err="1"/>
              <a:t>만들어보자하고</a:t>
            </a:r>
            <a:r>
              <a:rPr lang="ko-KR" altLang="en-US" dirty="0"/>
              <a:t> 의기투합해서</a:t>
            </a:r>
            <a:endParaRPr lang="en-US" altLang="ko-KR" dirty="0"/>
          </a:p>
          <a:p>
            <a:r>
              <a:rPr lang="ko-KR" altLang="en-US" dirty="0"/>
              <a:t>미국인들이 </a:t>
            </a:r>
            <a:r>
              <a:rPr lang="ko-KR" altLang="en-US" dirty="0" err="1"/>
              <a:t>그당시에</a:t>
            </a:r>
            <a:r>
              <a:rPr lang="ko-KR" altLang="en-US" dirty="0"/>
              <a:t> 가장 동경하고 궁금해하던 호주를 테마로 레스토랑을 만들어</a:t>
            </a:r>
            <a:endParaRPr lang="en-US" altLang="ko-KR" dirty="0"/>
          </a:p>
          <a:p>
            <a:r>
              <a:rPr lang="ko-KR" altLang="en-US" dirty="0"/>
              <a:t> </a:t>
            </a:r>
            <a:r>
              <a:rPr lang="en-US" altLang="ko-KR" dirty="0"/>
              <a:t>88</a:t>
            </a:r>
            <a:r>
              <a:rPr lang="ko-KR" altLang="en-US" dirty="0"/>
              <a:t>년도에 플로리다 </a:t>
            </a:r>
            <a:r>
              <a:rPr lang="ko-KR" altLang="en-US" dirty="0" err="1"/>
              <a:t>템파에</a:t>
            </a:r>
            <a:r>
              <a:rPr lang="ko-KR" altLang="en-US" dirty="0"/>
              <a:t> </a:t>
            </a:r>
            <a:r>
              <a:rPr lang="en-US" altLang="ko-KR" dirty="0"/>
              <a:t>1</a:t>
            </a:r>
            <a:r>
              <a:rPr lang="ko-KR" altLang="en-US" dirty="0" err="1"/>
              <a:t>호점을</a:t>
            </a:r>
            <a:r>
              <a:rPr lang="ko-KR" altLang="en-US" dirty="0"/>
              <a:t> 내었습니다</a:t>
            </a:r>
            <a:r>
              <a:rPr lang="en-US" altLang="ko-KR" dirty="0"/>
              <a:t>. </a:t>
            </a:r>
            <a:r>
              <a:rPr lang="ko-KR" altLang="en-US" dirty="0"/>
              <a:t>이름은 호주식 영어로 문명화되지 않은 오지를 컨셉으로</a:t>
            </a:r>
            <a:endParaRPr lang="en-US" altLang="ko-KR" dirty="0"/>
          </a:p>
          <a:p>
            <a:r>
              <a:rPr lang="en-US" altLang="ko-KR" dirty="0"/>
              <a:t> </a:t>
            </a:r>
            <a:r>
              <a:rPr lang="ko-KR" altLang="en-US" dirty="0"/>
              <a:t>광활한 대자연의 </a:t>
            </a:r>
            <a:r>
              <a:rPr lang="ko-KR" altLang="en-US" dirty="0" err="1"/>
              <a:t>캥커루</a:t>
            </a:r>
            <a:r>
              <a:rPr lang="en-US" altLang="ko-KR" dirty="0"/>
              <a:t>, </a:t>
            </a:r>
            <a:r>
              <a:rPr lang="ko-KR" altLang="en-US" dirty="0"/>
              <a:t>코알라</a:t>
            </a:r>
            <a:r>
              <a:rPr lang="en-US" altLang="ko-KR" dirty="0"/>
              <a:t>, </a:t>
            </a:r>
            <a:r>
              <a:rPr lang="ko-KR" altLang="en-US" dirty="0"/>
              <a:t>부메랑이 떠오르는 호주를 컨셉으로 만들었습니다</a:t>
            </a:r>
            <a:r>
              <a:rPr lang="en-US" altLang="ko-KR" dirty="0"/>
              <a:t>. </a:t>
            </a:r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100FB86-D7F9-8A75-B93B-8AC0140A58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EAFF4-42B5-4739-A624-E85BD91BFA13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157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81F80-28D8-E873-4ED0-000BB1C0B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2ED38EF-9127-CF7A-9FCB-8E919B615E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4C92F1D-314F-6E10-4228-F0199D0FAB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아웃백은 미국 브랜드 입니다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친구 </a:t>
            </a:r>
            <a:r>
              <a:rPr lang="en-US" altLang="ko-KR" dirty="0"/>
              <a:t>4</a:t>
            </a:r>
            <a:r>
              <a:rPr lang="ko-KR" altLang="en-US" dirty="0"/>
              <a:t>명이 레스토랑 </a:t>
            </a:r>
            <a:r>
              <a:rPr lang="ko-KR" altLang="en-US" dirty="0" err="1"/>
              <a:t>만들어보자하고</a:t>
            </a:r>
            <a:r>
              <a:rPr lang="ko-KR" altLang="en-US" dirty="0"/>
              <a:t> 의기투합해서</a:t>
            </a:r>
            <a:endParaRPr lang="en-US" altLang="ko-KR" dirty="0"/>
          </a:p>
          <a:p>
            <a:r>
              <a:rPr lang="ko-KR" altLang="en-US" dirty="0"/>
              <a:t>미국인들이 </a:t>
            </a:r>
            <a:r>
              <a:rPr lang="ko-KR" altLang="en-US" dirty="0" err="1"/>
              <a:t>그당시에</a:t>
            </a:r>
            <a:r>
              <a:rPr lang="ko-KR" altLang="en-US" dirty="0"/>
              <a:t> 가장 동경하고 궁금해하던 호주를 테마로 레스토랑을 만들어</a:t>
            </a:r>
            <a:endParaRPr lang="en-US" altLang="ko-KR" dirty="0"/>
          </a:p>
          <a:p>
            <a:r>
              <a:rPr lang="ko-KR" altLang="en-US" dirty="0"/>
              <a:t> </a:t>
            </a:r>
            <a:r>
              <a:rPr lang="en-US" altLang="ko-KR" dirty="0"/>
              <a:t>88</a:t>
            </a:r>
            <a:r>
              <a:rPr lang="ko-KR" altLang="en-US" dirty="0"/>
              <a:t>년도에 플로리다 </a:t>
            </a:r>
            <a:r>
              <a:rPr lang="ko-KR" altLang="en-US" dirty="0" err="1"/>
              <a:t>템파에</a:t>
            </a:r>
            <a:r>
              <a:rPr lang="ko-KR" altLang="en-US" dirty="0"/>
              <a:t> </a:t>
            </a:r>
            <a:r>
              <a:rPr lang="en-US" altLang="ko-KR" dirty="0"/>
              <a:t>1</a:t>
            </a:r>
            <a:r>
              <a:rPr lang="ko-KR" altLang="en-US" dirty="0" err="1"/>
              <a:t>호점을</a:t>
            </a:r>
            <a:r>
              <a:rPr lang="ko-KR" altLang="en-US" dirty="0"/>
              <a:t> 내었습니다</a:t>
            </a:r>
            <a:r>
              <a:rPr lang="en-US" altLang="ko-KR" dirty="0"/>
              <a:t>. </a:t>
            </a:r>
            <a:r>
              <a:rPr lang="ko-KR" altLang="en-US" dirty="0"/>
              <a:t>이름은 호주식 영어로 문명화되지 않은 오지를 컨셉으로</a:t>
            </a:r>
            <a:endParaRPr lang="en-US" altLang="ko-KR" dirty="0"/>
          </a:p>
          <a:p>
            <a:r>
              <a:rPr lang="en-US" altLang="ko-KR" dirty="0"/>
              <a:t> </a:t>
            </a:r>
            <a:r>
              <a:rPr lang="ko-KR" altLang="en-US" dirty="0"/>
              <a:t>광활한 대자연의 </a:t>
            </a:r>
            <a:r>
              <a:rPr lang="ko-KR" altLang="en-US" dirty="0" err="1"/>
              <a:t>캥커루</a:t>
            </a:r>
            <a:r>
              <a:rPr lang="en-US" altLang="ko-KR" dirty="0"/>
              <a:t>, </a:t>
            </a:r>
            <a:r>
              <a:rPr lang="ko-KR" altLang="en-US" dirty="0"/>
              <a:t>코알라</a:t>
            </a:r>
            <a:r>
              <a:rPr lang="en-US" altLang="ko-KR" dirty="0"/>
              <a:t>, </a:t>
            </a:r>
            <a:r>
              <a:rPr lang="ko-KR" altLang="en-US" dirty="0"/>
              <a:t>부메랑이 떠오르는 호주를 컨셉으로 만들었습니다</a:t>
            </a:r>
            <a:r>
              <a:rPr lang="en-US" altLang="ko-KR" dirty="0"/>
              <a:t>. </a:t>
            </a:r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268E786-E898-D1B5-4248-7921EDAFE2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EAFF4-42B5-4739-A624-E85BD91BFA13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73811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93BF4-B106-EBD6-6305-D316DB0A8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1D5BF90-67A1-942F-2215-2298821BB4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81FD2EF-B117-436D-81DA-1620DC19AF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아웃백은 미국 브랜드 입니다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친구 </a:t>
            </a:r>
            <a:r>
              <a:rPr lang="en-US" altLang="ko-KR" dirty="0"/>
              <a:t>4</a:t>
            </a:r>
            <a:r>
              <a:rPr lang="ko-KR" altLang="en-US" dirty="0"/>
              <a:t>명이 레스토랑 </a:t>
            </a:r>
            <a:r>
              <a:rPr lang="ko-KR" altLang="en-US" dirty="0" err="1"/>
              <a:t>만들어보자하고</a:t>
            </a:r>
            <a:r>
              <a:rPr lang="ko-KR" altLang="en-US" dirty="0"/>
              <a:t> 의기투합해서</a:t>
            </a:r>
            <a:endParaRPr lang="en-US" altLang="ko-KR" dirty="0"/>
          </a:p>
          <a:p>
            <a:r>
              <a:rPr lang="ko-KR" altLang="en-US" dirty="0"/>
              <a:t>미국인들이 </a:t>
            </a:r>
            <a:r>
              <a:rPr lang="ko-KR" altLang="en-US" dirty="0" err="1"/>
              <a:t>그당시에</a:t>
            </a:r>
            <a:r>
              <a:rPr lang="ko-KR" altLang="en-US" dirty="0"/>
              <a:t> 가장 동경하고 궁금해하던 호주를 테마로 레스토랑을 만들어</a:t>
            </a:r>
            <a:endParaRPr lang="en-US" altLang="ko-KR" dirty="0"/>
          </a:p>
          <a:p>
            <a:r>
              <a:rPr lang="ko-KR" altLang="en-US" dirty="0"/>
              <a:t> </a:t>
            </a:r>
            <a:r>
              <a:rPr lang="en-US" altLang="ko-KR" dirty="0"/>
              <a:t>88</a:t>
            </a:r>
            <a:r>
              <a:rPr lang="ko-KR" altLang="en-US" dirty="0"/>
              <a:t>년도에 플로리다 </a:t>
            </a:r>
            <a:r>
              <a:rPr lang="ko-KR" altLang="en-US" dirty="0" err="1"/>
              <a:t>템파에</a:t>
            </a:r>
            <a:r>
              <a:rPr lang="ko-KR" altLang="en-US" dirty="0"/>
              <a:t> </a:t>
            </a:r>
            <a:r>
              <a:rPr lang="en-US" altLang="ko-KR" dirty="0"/>
              <a:t>1</a:t>
            </a:r>
            <a:r>
              <a:rPr lang="ko-KR" altLang="en-US" dirty="0" err="1"/>
              <a:t>호점을</a:t>
            </a:r>
            <a:r>
              <a:rPr lang="ko-KR" altLang="en-US" dirty="0"/>
              <a:t> 내었습니다</a:t>
            </a:r>
            <a:r>
              <a:rPr lang="en-US" altLang="ko-KR" dirty="0"/>
              <a:t>. </a:t>
            </a:r>
            <a:r>
              <a:rPr lang="ko-KR" altLang="en-US" dirty="0"/>
              <a:t>이름은 호주식 영어로 문명화되지 않은 오지를 컨셉으로</a:t>
            </a:r>
            <a:endParaRPr lang="en-US" altLang="ko-KR" dirty="0"/>
          </a:p>
          <a:p>
            <a:r>
              <a:rPr lang="en-US" altLang="ko-KR" dirty="0"/>
              <a:t> </a:t>
            </a:r>
            <a:r>
              <a:rPr lang="ko-KR" altLang="en-US" dirty="0"/>
              <a:t>광활한 대자연의 </a:t>
            </a:r>
            <a:r>
              <a:rPr lang="ko-KR" altLang="en-US" dirty="0" err="1"/>
              <a:t>캥커루</a:t>
            </a:r>
            <a:r>
              <a:rPr lang="en-US" altLang="ko-KR" dirty="0"/>
              <a:t>, </a:t>
            </a:r>
            <a:r>
              <a:rPr lang="ko-KR" altLang="en-US" dirty="0"/>
              <a:t>코알라</a:t>
            </a:r>
            <a:r>
              <a:rPr lang="en-US" altLang="ko-KR" dirty="0"/>
              <a:t>, </a:t>
            </a:r>
            <a:r>
              <a:rPr lang="ko-KR" altLang="en-US" dirty="0"/>
              <a:t>부메랑이 떠오르는 호주를 컨셉으로 만들었습니다</a:t>
            </a:r>
            <a:r>
              <a:rPr lang="en-US" altLang="ko-KR" dirty="0"/>
              <a:t>. </a:t>
            </a:r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566F40A-29F1-48A3-5DAB-24FFBBCFA6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EAFF4-42B5-4739-A624-E85BD91BFA13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5852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8385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7584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5445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4678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5414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6/17/2026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16522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6/17/2026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574328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6/17/2026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74683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6/17/2026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564035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6/17/2026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91160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6/17/2026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048160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6/17/2026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75811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6/17/2026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301347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6/17/2026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57287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6/17/2026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256431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6/17/2026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06028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8301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9" r:id="rId3"/>
    <p:sldLayoutId id="2147483925" r:id="rId4"/>
  </p:sldLayoutIdLst>
  <p:txStyles>
    <p:titleStyle>
      <a:lvl1pPr algn="ctr" defTabSz="914400" rtl="0" eaLnBrk="1" latinLnBrk="1" hangingPunct="1">
        <a:lnSpc>
          <a:spcPct val="90000"/>
        </a:lnSpc>
        <a:spcBef>
          <a:spcPct val="0"/>
        </a:spcBef>
        <a:buNone/>
        <a:defRPr sz="43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9187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Number">
            <a:extLst>
              <a:ext uri="{FF2B5EF4-FFF2-40B4-BE49-F238E27FC236}">
                <a16:creationId xmlns:a16="http://schemas.microsoft.com/office/drawing/2014/main" id="{EE6E1C60-2FFE-E7D9-5F57-C1CB4434A63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632047" y="6454488"/>
            <a:ext cx="2341034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defRPr sz="1200" kern="1200">
                <a:solidFill>
                  <a:schemeClr val="tx1"/>
                </a:solidFill>
                <a:latin typeface="Credit Suisse Type Light" pitchFamily="34" charset="0"/>
                <a:ea typeface="+mn-ea"/>
                <a:cs typeface="+mn-cs"/>
              </a:defRPr>
            </a:lvl2pPr>
            <a:lvl3pPr marL="914400" algn="ctr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defRPr sz="1200" kern="1200">
                <a:solidFill>
                  <a:schemeClr val="tx1"/>
                </a:solidFill>
                <a:latin typeface="Credit Suisse Type Light" pitchFamily="34" charset="0"/>
                <a:ea typeface="+mn-ea"/>
                <a:cs typeface="+mn-cs"/>
              </a:defRPr>
            </a:lvl3pPr>
            <a:lvl4pPr marL="1371600" algn="ctr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defRPr sz="1200" kern="1200">
                <a:solidFill>
                  <a:schemeClr val="tx1"/>
                </a:solidFill>
                <a:latin typeface="Credit Suisse Type Light" pitchFamily="34" charset="0"/>
                <a:ea typeface="+mn-ea"/>
                <a:cs typeface="+mn-cs"/>
              </a:defRPr>
            </a:lvl4pPr>
            <a:lvl5pPr marL="1828800" algn="ctr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chemeClr val="bg1"/>
              </a:buClr>
              <a:defRPr sz="1200" kern="1200">
                <a:solidFill>
                  <a:schemeClr val="tx1"/>
                </a:solidFill>
                <a:latin typeface="Credit Suisse Type Light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Credit Suisse Type Light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Credit Suisse Type Light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Credit Suisse Type Light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Credit Suisse Type Light" pitchFamily="34" charset="0"/>
                <a:ea typeface="+mn-ea"/>
                <a:cs typeface="+mn-cs"/>
              </a:defRPr>
            </a:lvl9pPr>
          </a:lstStyle>
          <a:p>
            <a:fld id="{3C5482B9-D11D-4067-B360-F1AA9B4F5826}" type="slidenum">
              <a:rPr lang="en-US" sz="1000" spc="-70" baseline="0" noProof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‹#›</a:t>
            </a:fld>
            <a:endParaRPr lang="en-US" sz="1000" spc="-70" baseline="0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948E24BC-B3F9-FCE4-BC37-A7DE8CD08CF9}"/>
              </a:ext>
            </a:extLst>
          </p:cNvPr>
          <p:cNvCxnSpPr>
            <a:cxnSpLocks/>
          </p:cNvCxnSpPr>
          <p:nvPr userDrawn="1"/>
        </p:nvCxnSpPr>
        <p:spPr>
          <a:xfrm>
            <a:off x="-1200" y="664112"/>
            <a:ext cx="12193200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이미지" descr="이미지">
            <a:extLst>
              <a:ext uri="{FF2B5EF4-FFF2-40B4-BE49-F238E27FC236}">
                <a16:creationId xmlns:a16="http://schemas.microsoft.com/office/drawing/2014/main" id="{830F662C-F0F5-3CFC-178D-545F577BD8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349318" y="0"/>
            <a:ext cx="261725" cy="67173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678127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2"/>
          <p:cNvSpPr txBox="1">
            <a:spLocks/>
          </p:cNvSpPr>
          <p:nvPr/>
        </p:nvSpPr>
        <p:spPr>
          <a:xfrm>
            <a:off x="622812" y="3581981"/>
            <a:ext cx="11082920" cy="30369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  <a:cs typeface="Arial" pitchFamily="34" charset="0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  <a:cs typeface="Arial" pitchFamily="34" charset="0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  <a:cs typeface="Arial" pitchFamily="34" charset="0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  <a:cs typeface="Arial" pitchFamily="34" charset="0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3600" b="1" dirty="0">
                <a:latin typeface="+mn-ea"/>
                <a:ea typeface="+mn-ea"/>
                <a:cs typeface="Microsoft GothicNeo" panose="020B0500000101010101" pitchFamily="50" charset="-127"/>
              </a:rPr>
              <a:t>회사소개</a:t>
            </a:r>
            <a:r>
              <a:rPr lang="en-US" altLang="ko-KR" sz="3600" b="1" dirty="0">
                <a:latin typeface="+mn-ea"/>
                <a:ea typeface="+mn-ea"/>
                <a:cs typeface="Microsoft GothicNeo" panose="020B0500000101010101" pitchFamily="50" charset="-127"/>
              </a:rPr>
              <a:t> </a:t>
            </a:r>
            <a:r>
              <a:rPr lang="en-US" altLang="ko-KR" sz="2400" b="1" dirty="0">
                <a:latin typeface="+mn-ea"/>
                <a:ea typeface="+mn-ea"/>
                <a:cs typeface="Microsoft GothicNeo" panose="020B0500000101010101" pitchFamily="50" charset="-127"/>
              </a:rPr>
              <a:t>(Company Introduction)</a:t>
            </a:r>
            <a:endParaRPr lang="ko-KR" altLang="en-US" sz="3600" b="1" dirty="0">
              <a:latin typeface="+mn-ea"/>
              <a:ea typeface="+mn-ea"/>
              <a:cs typeface="Microsoft GothicNeo" panose="020B0500000101010101" pitchFamily="50" charset="-127"/>
            </a:endParaRPr>
          </a:p>
        </p:txBody>
      </p:sp>
      <p:pic>
        <p:nvPicPr>
          <p:cNvPr id="3" name="Picture 2" descr="아웃백 스테이크하우스 인터뷰 질문">
            <a:extLst>
              <a:ext uri="{FF2B5EF4-FFF2-40B4-BE49-F238E27FC236}">
                <a16:creationId xmlns:a16="http://schemas.microsoft.com/office/drawing/2014/main" id="{89BBFA5B-987F-B40C-B736-5A37CC2F72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8" b="27251"/>
          <a:stretch/>
        </p:blipFill>
        <p:spPr bwMode="auto">
          <a:xfrm>
            <a:off x="0" y="0"/>
            <a:ext cx="12192000" cy="448998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B82AFB71-3BCD-FC11-EB03-9C138EB390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24" y="226818"/>
            <a:ext cx="1096511" cy="40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606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5B60E-A137-A22C-D6FB-5AE660679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9FEF19-86A7-01FE-EA3E-A613DC364533}"/>
              </a:ext>
            </a:extLst>
          </p:cNvPr>
          <p:cNvSpPr txBox="1"/>
          <p:nvPr/>
        </p:nvSpPr>
        <p:spPr>
          <a:xfrm>
            <a:off x="695400" y="116632"/>
            <a:ext cx="35880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2400" b="1" dirty="0">
                <a:latin typeface="+mn-ea"/>
                <a:cs typeface="Microsoft GothicNeo" panose="020B0500000101010101" pitchFamily="50" charset="-127"/>
                <a:sym typeface="Gill Sans"/>
              </a:rPr>
              <a:t>근로 조건</a:t>
            </a:r>
            <a:r>
              <a:rPr lang="en-US" altLang="ko-KR" sz="2400" b="1" dirty="0">
                <a:latin typeface="+mn-ea"/>
                <a:cs typeface="Microsoft GothicNeo" panose="020B0500000101010101" pitchFamily="50" charset="-127"/>
                <a:sym typeface="Gill Sans"/>
              </a:rPr>
              <a:t>	</a:t>
            </a:r>
          </a:p>
        </p:txBody>
      </p: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18BAE17B-53B3-345A-9B82-21CF026BE1B0}"/>
              </a:ext>
            </a:extLst>
          </p:cNvPr>
          <p:cNvGrpSpPr/>
          <p:nvPr/>
        </p:nvGrpSpPr>
        <p:grpSpPr>
          <a:xfrm>
            <a:off x="2342918" y="2265419"/>
            <a:ext cx="4041114" cy="1881851"/>
            <a:chOff x="2342918" y="2084334"/>
            <a:chExt cx="3641660" cy="1881851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AEB2C52D-A066-9E06-1E12-B9E708E18AAB}"/>
                </a:ext>
              </a:extLst>
            </p:cNvPr>
            <p:cNvSpPr/>
            <p:nvPr/>
          </p:nvSpPr>
          <p:spPr>
            <a:xfrm>
              <a:off x="2342918" y="2084334"/>
              <a:ext cx="3641660" cy="1881851"/>
            </a:xfrm>
            <a:prstGeom prst="rect">
              <a:avLst/>
            </a:prstGeom>
            <a:solidFill>
              <a:srgbClr val="A5A5A5">
                <a:lumMod val="20000"/>
                <a:lumOff val="80000"/>
              </a:srgbClr>
            </a:solidFill>
            <a:ln w="12700" cap="flat" cmpd="sng" algn="ctr">
              <a:solidFill>
                <a:srgbClr val="E7E6E6">
                  <a:lumMod val="9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89727" tIns="44863" rIns="89727" bIns="4486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200" kern="0">
                <a:solidFill>
                  <a:prstClr val="white"/>
                </a:solidFill>
                <a:latin typeface="+mn-ea"/>
                <a:cs typeface="Microsoft GothicNeo" panose="020B0500000101010101" pitchFamily="50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7916112-3FEC-A48D-88E9-0B9770E1109F}"/>
                </a:ext>
              </a:extLst>
            </p:cNvPr>
            <p:cNvSpPr txBox="1"/>
            <p:nvPr/>
          </p:nvSpPr>
          <p:spPr>
            <a:xfrm>
              <a:off x="2527441" y="2455168"/>
              <a:ext cx="332933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• </a:t>
              </a:r>
              <a:r>
                <a:rPr lang="ko-KR" altLang="en-US" sz="1200" b="1" dirty="0">
                  <a:solidFill>
                    <a:srgbClr val="FF0000"/>
                  </a:solidFill>
                  <a:latin typeface="+mn-ea"/>
                  <a:cs typeface="Microsoft GothicNeo" panose="020B0500000101010101" pitchFamily="50" charset="-127"/>
                </a:rPr>
                <a:t>포괄시급 </a:t>
              </a:r>
              <a:r>
                <a:rPr lang="en-US" altLang="ko-KR" sz="1200" b="1" dirty="0">
                  <a:solidFill>
                    <a:srgbClr val="FF0000"/>
                  </a:solidFill>
                  <a:latin typeface="+mn-ea"/>
                  <a:cs typeface="Microsoft GothicNeo" panose="020B0500000101010101" pitchFamily="50" charset="-127"/>
                </a:rPr>
                <a:t>12,400</a:t>
              </a:r>
              <a:r>
                <a:rPr lang="ko-KR" altLang="en-US" sz="1200" b="1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급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 </a:t>
              </a:r>
              <a:r>
                <a:rPr lang="en-US" altLang="ko-KR" sz="1100" dirty="0">
                  <a:solidFill>
                    <a:prstClr val="black"/>
                  </a:solidFill>
                  <a:highlight>
                    <a:srgbClr val="FFFF00"/>
                  </a:highlight>
                  <a:latin typeface="+mn-ea"/>
                  <a:cs typeface="Microsoft GothicNeo" panose="020B0500000101010101" pitchFamily="50" charset="-127"/>
                </a:rPr>
                <a:t>(2026</a:t>
              </a:r>
              <a:r>
                <a:rPr lang="ko-KR" altLang="en-US" sz="1100" dirty="0">
                  <a:solidFill>
                    <a:prstClr val="black"/>
                  </a:solidFill>
                  <a:highlight>
                    <a:srgbClr val="FFFF00"/>
                  </a:highlight>
                  <a:latin typeface="+mn-ea"/>
                  <a:cs typeface="Microsoft GothicNeo" panose="020B0500000101010101" pitchFamily="50" charset="-127"/>
                </a:rPr>
                <a:t>년 기준</a:t>
              </a:r>
              <a:r>
                <a:rPr lang="en-US" altLang="ko-KR" sz="1100" dirty="0">
                  <a:solidFill>
                    <a:prstClr val="black"/>
                  </a:solidFill>
                  <a:highlight>
                    <a:srgbClr val="FFFF00"/>
                  </a:highlight>
                  <a:latin typeface="+mn-ea"/>
                  <a:cs typeface="Microsoft GothicNeo" panose="020B0500000101010101" pitchFamily="50" charset="-127"/>
                </a:rPr>
                <a:t>)</a:t>
              </a:r>
            </a:p>
            <a:p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  [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통상시급 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10,333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원 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+ 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주휴수당 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2,067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원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]</a:t>
              </a:r>
            </a:p>
            <a:p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 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 - 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수습기간 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3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개월 </a:t>
              </a:r>
              <a:r>
                <a:rPr lang="en-US" altLang="ko-KR" sz="120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/ </a:t>
              </a:r>
              <a:r>
                <a:rPr lang="en-US" altLang="ko-KR" sz="1200" b="1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11,160</a:t>
              </a:r>
              <a:r>
                <a:rPr lang="ko-KR" altLang="en-US" sz="1200" b="1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원 </a:t>
              </a:r>
              <a:endParaRPr lang="en-US" altLang="ko-KR" sz="1200" b="1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endParaRPr>
            </a:p>
            <a:p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  [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통상시급 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9,300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원 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+ 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주휴수당 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1,860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원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]</a:t>
              </a:r>
            </a:p>
            <a:p>
              <a:endParaRPr lang="en-US" altLang="ko-KR" sz="1200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endParaRPr>
            </a:p>
            <a:p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• </a:t>
              </a:r>
              <a:r>
                <a:rPr lang="ko-KR" altLang="en-US" sz="1200" dirty="0">
                  <a:solidFill>
                    <a:srgbClr val="0070C0"/>
                  </a:solidFill>
                  <a:latin typeface="+mn-ea"/>
                  <a:cs typeface="Microsoft GothicNeo" panose="020B0500000101010101" pitchFamily="50" charset="-127"/>
                </a:rPr>
                <a:t>야간</a:t>
              </a:r>
              <a:r>
                <a:rPr lang="en-US" altLang="ko-KR" sz="1200" dirty="0">
                  <a:solidFill>
                    <a:srgbClr val="0070C0"/>
                  </a:solidFill>
                  <a:latin typeface="+mn-ea"/>
                  <a:cs typeface="Microsoft GothicNeo" panose="020B0500000101010101" pitchFamily="50" charset="-127"/>
                </a:rPr>
                <a:t>, </a:t>
              </a:r>
              <a:r>
                <a:rPr lang="ko-KR" altLang="en-US" sz="1200" dirty="0">
                  <a:solidFill>
                    <a:srgbClr val="0070C0"/>
                  </a:solidFill>
                  <a:latin typeface="+mn-ea"/>
                  <a:cs typeface="Microsoft GothicNeo" panose="020B0500000101010101" pitchFamily="50" charset="-127"/>
                </a:rPr>
                <a:t>연장</a:t>
              </a:r>
              <a:r>
                <a:rPr lang="en-US" altLang="ko-KR" sz="1200" dirty="0">
                  <a:solidFill>
                    <a:srgbClr val="0070C0"/>
                  </a:solidFill>
                  <a:latin typeface="+mn-ea"/>
                  <a:cs typeface="Microsoft GothicNeo" panose="020B0500000101010101" pitchFamily="50" charset="-127"/>
                </a:rPr>
                <a:t>, </a:t>
              </a:r>
              <a:r>
                <a:rPr lang="ko-KR" altLang="en-US" sz="1200" dirty="0">
                  <a:solidFill>
                    <a:srgbClr val="0070C0"/>
                  </a:solidFill>
                  <a:latin typeface="+mn-ea"/>
                  <a:cs typeface="Microsoft GothicNeo" panose="020B0500000101010101" pitchFamily="50" charset="-127"/>
                </a:rPr>
                <a:t>휴일근로 시 가산수당 지급</a:t>
              </a:r>
              <a:endParaRPr lang="en-US" altLang="ko-KR" sz="1200" dirty="0">
                <a:solidFill>
                  <a:srgbClr val="0070C0"/>
                </a:solidFill>
                <a:latin typeface="+mn-ea"/>
                <a:cs typeface="Microsoft GothicNeo" panose="020B0500000101010101" pitchFamily="50" charset="-127"/>
              </a:endParaRPr>
            </a:p>
            <a:p>
              <a:r>
                <a:rPr lang="en-US" altLang="ko-KR" sz="1200" dirty="0">
                  <a:solidFill>
                    <a:srgbClr val="0070C0"/>
                  </a:solidFill>
                  <a:latin typeface="+mn-ea"/>
                  <a:cs typeface="Microsoft GothicNeo" panose="020B0500000101010101" pitchFamily="50" charset="-127"/>
                </a:rPr>
                <a:t>   </a:t>
              </a:r>
              <a:r>
                <a:rPr lang="ko-KR" altLang="en-US" sz="1200" dirty="0">
                  <a:solidFill>
                    <a:srgbClr val="0070C0"/>
                  </a:solidFill>
                  <a:latin typeface="+mn-ea"/>
                  <a:cs typeface="Microsoft GothicNeo" panose="020B0500000101010101" pitchFamily="50" charset="-127"/>
                </a:rPr>
                <a:t>통상시급의 </a:t>
              </a:r>
              <a:r>
                <a:rPr lang="en-US" altLang="ko-KR" sz="1200" dirty="0">
                  <a:solidFill>
                    <a:srgbClr val="0070C0"/>
                  </a:solidFill>
                  <a:latin typeface="+mn-ea"/>
                  <a:cs typeface="Microsoft GothicNeo" panose="020B0500000101010101" pitchFamily="50" charset="-127"/>
                </a:rPr>
                <a:t>50%</a:t>
              </a:r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BCADB5A-E76A-29C1-2349-98646AAADA72}"/>
                </a:ext>
              </a:extLst>
            </p:cNvPr>
            <p:cNvSpPr/>
            <p:nvPr/>
          </p:nvSpPr>
          <p:spPr>
            <a:xfrm>
              <a:off x="2352742" y="2121264"/>
              <a:ext cx="59615" cy="1364575"/>
            </a:xfrm>
            <a:prstGeom prst="rect">
              <a:avLst/>
            </a:prstGeom>
            <a:solidFill>
              <a:srgbClr val="ED7D31">
                <a:lumMod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89727" tIns="44863" rIns="89727" bIns="4486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200" kern="0">
                <a:solidFill>
                  <a:prstClr val="white"/>
                </a:solidFill>
                <a:latin typeface="+mn-ea"/>
                <a:cs typeface="Microsoft GothicNeo" panose="020B0500000101010101" pitchFamily="50" charset="-127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E469495-E2E2-5D40-AE3B-AA6D2DFE14FF}"/>
                </a:ext>
              </a:extLst>
            </p:cNvPr>
            <p:cNvSpPr txBox="1"/>
            <p:nvPr/>
          </p:nvSpPr>
          <p:spPr>
            <a:xfrm>
              <a:off x="2470863" y="2132885"/>
              <a:ext cx="2068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u="sng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급여</a:t>
              </a:r>
              <a:endParaRPr lang="en-US" altLang="ko-KR" b="1" u="sng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endParaRPr>
            </a:p>
          </p:txBody>
        </p: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3FFDD5D4-9373-F797-D5EE-AEC586F779A1}"/>
              </a:ext>
            </a:extLst>
          </p:cNvPr>
          <p:cNvGrpSpPr/>
          <p:nvPr/>
        </p:nvGrpSpPr>
        <p:grpSpPr>
          <a:xfrm>
            <a:off x="2324746" y="4309726"/>
            <a:ext cx="4378313" cy="2071433"/>
            <a:chOff x="2324746" y="4128641"/>
            <a:chExt cx="4378313" cy="2071433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5296526-08AB-AD4C-FF1D-D7408060C7B5}"/>
                </a:ext>
              </a:extLst>
            </p:cNvPr>
            <p:cNvSpPr/>
            <p:nvPr/>
          </p:nvSpPr>
          <p:spPr>
            <a:xfrm>
              <a:off x="2351348" y="4128641"/>
              <a:ext cx="4032683" cy="2071433"/>
            </a:xfrm>
            <a:prstGeom prst="rect">
              <a:avLst/>
            </a:prstGeom>
            <a:solidFill>
              <a:srgbClr val="A5A5A5">
                <a:lumMod val="20000"/>
                <a:lumOff val="80000"/>
              </a:srgbClr>
            </a:solidFill>
            <a:ln w="12700" cap="flat" cmpd="sng" algn="ctr">
              <a:solidFill>
                <a:srgbClr val="E7E6E6">
                  <a:lumMod val="9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89727" tIns="44863" rIns="89727" bIns="4486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200" kern="0">
                <a:solidFill>
                  <a:prstClr val="white"/>
                </a:solidFill>
                <a:latin typeface="+mn-ea"/>
                <a:cs typeface="Microsoft GothicNeo" panose="020B0500000101010101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18BE43E-FC32-E7A0-ADB4-D39159EB0745}"/>
                </a:ext>
              </a:extLst>
            </p:cNvPr>
            <p:cNvSpPr txBox="1"/>
            <p:nvPr/>
          </p:nvSpPr>
          <p:spPr>
            <a:xfrm>
              <a:off x="2324746" y="4483522"/>
              <a:ext cx="4378313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• </a:t>
              </a:r>
              <a:r>
                <a:rPr lang="ko-KR" altLang="en-US" sz="1200" b="1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연차휴가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 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: </a:t>
              </a:r>
            </a:p>
            <a:p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   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최초 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1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년 미만 중 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1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개월 개근 시 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1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개 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(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최대 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11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개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)</a:t>
              </a:r>
            </a:p>
            <a:p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                 1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년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 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근속 충족 시 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+ 15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개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 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추가부여</a:t>
              </a:r>
              <a:endParaRPr lang="en-US" altLang="ko-KR" sz="1200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endParaRPr>
            </a:p>
            <a:p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 </a:t>
              </a:r>
              <a:r>
                <a:rPr lang="en-US" altLang="ko-KR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Microsoft GothicNeo" panose="020B0500000101010101" pitchFamily="50" charset="-127"/>
                </a:rPr>
                <a:t>( ※ 1</a:t>
              </a:r>
              <a:r>
                <a:rPr lang="ko-KR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Microsoft GothicNeo" panose="020B0500000101010101" pitchFamily="50" charset="-127"/>
                </a:rPr>
                <a:t>년 개근 전제조건이며</a:t>
              </a:r>
              <a:r>
                <a:rPr lang="en-US" altLang="ko-KR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Microsoft GothicNeo" panose="020B0500000101010101" pitchFamily="50" charset="-127"/>
                </a:rPr>
                <a:t>, </a:t>
              </a:r>
              <a:r>
                <a:rPr lang="ko-KR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Microsoft GothicNeo" panose="020B0500000101010101" pitchFamily="50" charset="-127"/>
                </a:rPr>
                <a:t>출근율과 근속기간에 따라 변경</a:t>
              </a:r>
              <a:r>
                <a:rPr lang="en-US" altLang="ko-KR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Microsoft GothicNeo" panose="020B0500000101010101" pitchFamily="50" charset="-127"/>
                </a:rPr>
                <a:t>)</a:t>
              </a:r>
            </a:p>
            <a:p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• </a:t>
              </a:r>
              <a:r>
                <a:rPr lang="ko-KR" altLang="en-US" sz="1200" b="1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유급휴일 </a:t>
              </a:r>
              <a:endParaRPr lang="en-US" altLang="ko-KR" sz="1200" b="1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endParaRPr>
            </a:p>
            <a:p>
              <a:r>
                <a:rPr lang="en-US" altLang="ko-KR" sz="1100" b="1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  </a:t>
              </a:r>
              <a:r>
                <a:rPr lang="en-US" altLang="ko-KR" sz="11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(</a:t>
              </a:r>
              <a:r>
                <a:rPr lang="ko-KR" altLang="en-US" sz="11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산정일 이전 </a:t>
              </a:r>
              <a:r>
                <a:rPr lang="en-US" altLang="ko-KR" sz="11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4</a:t>
              </a:r>
              <a:r>
                <a:rPr lang="ko-KR" altLang="en-US" sz="11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주 기간 동안의 </a:t>
              </a:r>
              <a:r>
                <a:rPr lang="en-US" altLang="ko-KR" sz="11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1</a:t>
              </a:r>
              <a:r>
                <a:rPr lang="ko-KR" altLang="en-US" sz="11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일 통상임금액 지급</a:t>
              </a:r>
              <a:r>
                <a:rPr lang="en-US" altLang="ko-KR" sz="11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)</a:t>
              </a:r>
            </a:p>
            <a:p>
              <a:r>
                <a:rPr lang="en-US" altLang="ko-KR" sz="11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  </a:t>
              </a:r>
              <a:r>
                <a:rPr lang="ko-KR" altLang="en-US" sz="11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주휴수당은 시급에 포함</a:t>
              </a:r>
              <a:r>
                <a:rPr lang="en-US" altLang="ko-KR" sz="11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-</a:t>
              </a:r>
              <a:r>
                <a:rPr lang="ko-KR" altLang="en-US" sz="11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근로시간에 비례하여 지급</a:t>
              </a:r>
              <a:endParaRPr lang="en-US" altLang="ko-KR" sz="1100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endParaRPr>
            </a:p>
            <a:p>
              <a:r>
                <a:rPr lang="en-US" altLang="ko-KR" sz="11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  </a:t>
              </a:r>
              <a:r>
                <a:rPr lang="ko-KR" altLang="en-US" sz="11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공휴일 유급휴일 수당지급 </a:t>
              </a:r>
              <a:r>
                <a:rPr lang="en-US" altLang="ko-KR" sz="11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:  : </a:t>
              </a:r>
              <a:r>
                <a:rPr lang="ko-KR" altLang="en-US" sz="11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단</a:t>
              </a:r>
              <a:r>
                <a:rPr lang="en-US" altLang="ko-KR" sz="11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,</a:t>
              </a:r>
              <a:r>
                <a:rPr lang="ko-KR" altLang="en-US" sz="11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 </a:t>
              </a:r>
              <a:r>
                <a:rPr lang="en-US" altLang="ko-KR" sz="11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2</a:t>
              </a:r>
              <a:r>
                <a:rPr lang="ko-KR" altLang="en-US" sz="11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주 내에 대체일 지정 가능</a:t>
              </a:r>
              <a:endParaRPr lang="en-US" altLang="ko-KR" sz="1100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endParaRPr>
            </a:p>
            <a:p>
              <a:r>
                <a:rPr lang="en-US" altLang="ko-KR" sz="11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  </a:t>
              </a:r>
              <a:r>
                <a:rPr lang="ko-KR" altLang="en-US" sz="11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근로자의날 유급휴일 수당 지급 </a:t>
              </a:r>
              <a:r>
                <a:rPr lang="en-US" altLang="ko-KR" sz="11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(</a:t>
              </a:r>
              <a:r>
                <a:rPr lang="ko-KR" altLang="en-US" sz="11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대체지정 불가능</a:t>
              </a:r>
              <a:r>
                <a:rPr lang="en-US" altLang="ko-KR" sz="11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)</a:t>
              </a: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E00C800D-64C3-7E1E-BF8F-B19F44ABA9E7}"/>
                </a:ext>
              </a:extLst>
            </p:cNvPr>
            <p:cNvSpPr/>
            <p:nvPr/>
          </p:nvSpPr>
          <p:spPr>
            <a:xfrm>
              <a:off x="2339176" y="4135768"/>
              <a:ext cx="59615" cy="1364575"/>
            </a:xfrm>
            <a:prstGeom prst="rect">
              <a:avLst/>
            </a:prstGeom>
            <a:solidFill>
              <a:srgbClr val="70AD47">
                <a:lumMod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89727" tIns="44863" rIns="89727" bIns="4486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200" kern="0">
                <a:solidFill>
                  <a:prstClr val="white"/>
                </a:solidFill>
                <a:latin typeface="+mn-ea"/>
                <a:cs typeface="Microsoft GothicNeo" panose="020B0500000101010101" pitchFamily="50" charset="-127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F071791-2FE0-A43D-2780-BE3EAF76F717}"/>
                </a:ext>
              </a:extLst>
            </p:cNvPr>
            <p:cNvSpPr txBox="1"/>
            <p:nvPr/>
          </p:nvSpPr>
          <p:spPr>
            <a:xfrm>
              <a:off x="2470863" y="4133786"/>
              <a:ext cx="2068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u="sng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휴가</a:t>
              </a:r>
              <a:r>
                <a:rPr lang="en-US" altLang="ko-KR" b="1" u="sng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, </a:t>
              </a:r>
              <a:r>
                <a:rPr lang="ko-KR" altLang="en-US" b="1" u="sng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휴일</a:t>
              </a:r>
              <a:endParaRPr lang="en-US" altLang="ko-KR" b="1" u="sng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endParaRP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C60947AF-242D-4AFF-CB92-141CF379C6CC}"/>
              </a:ext>
            </a:extLst>
          </p:cNvPr>
          <p:cNvGrpSpPr/>
          <p:nvPr/>
        </p:nvGrpSpPr>
        <p:grpSpPr>
          <a:xfrm>
            <a:off x="6579581" y="2259454"/>
            <a:ext cx="4042783" cy="1900169"/>
            <a:chOff x="6154199" y="2078369"/>
            <a:chExt cx="4042783" cy="1900169"/>
          </a:xfrm>
        </p:grpSpPr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204DEF05-FBE9-8BC0-7C08-CC3744A40892}"/>
                </a:ext>
              </a:extLst>
            </p:cNvPr>
            <p:cNvSpPr/>
            <p:nvPr/>
          </p:nvSpPr>
          <p:spPr>
            <a:xfrm>
              <a:off x="6154199" y="2084333"/>
              <a:ext cx="4042783" cy="1894205"/>
            </a:xfrm>
            <a:prstGeom prst="rect">
              <a:avLst/>
            </a:prstGeom>
            <a:solidFill>
              <a:srgbClr val="A5A5A5">
                <a:lumMod val="20000"/>
                <a:lumOff val="80000"/>
              </a:srgbClr>
            </a:solidFill>
            <a:ln w="12700" cap="flat" cmpd="sng" algn="ctr">
              <a:solidFill>
                <a:srgbClr val="E7E6E6">
                  <a:lumMod val="9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89727" tIns="44863" rIns="89727" bIns="4486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200" kern="0">
                <a:solidFill>
                  <a:prstClr val="white"/>
                </a:solidFill>
                <a:latin typeface="+mn-ea"/>
                <a:cs typeface="Microsoft GothicNeo" panose="020B0500000101010101" pitchFamily="50" charset="-127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597FA20-FC2F-D4FB-4728-D960E8058856}"/>
                </a:ext>
              </a:extLst>
            </p:cNvPr>
            <p:cNvSpPr txBox="1"/>
            <p:nvPr/>
          </p:nvSpPr>
          <p:spPr>
            <a:xfrm>
              <a:off x="6396099" y="2466282"/>
              <a:ext cx="355607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• 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주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5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일 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/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 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1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일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8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시간 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/</a:t>
              </a:r>
            </a:p>
            <a:p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  1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주 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15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시간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~40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시간 이내에서</a:t>
              </a:r>
              <a:endParaRPr lang="en-US" altLang="ko-KR" sz="1200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endParaRPr>
            </a:p>
            <a:p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  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자유롭게 합의하여 결정하며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, </a:t>
              </a:r>
            </a:p>
            <a:p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  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매주 스케줄 협의를 하여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 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변경한다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.</a:t>
              </a:r>
            </a:p>
            <a:p>
              <a:endParaRPr lang="en-US" altLang="ko-KR" sz="1200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endParaRPr>
            </a:p>
            <a:p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• 1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주 중 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1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일은 주휴일로 쉰다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. 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C2E7ED02-0A62-5AEB-462C-61A822C359BE}"/>
                </a:ext>
              </a:extLst>
            </p:cNvPr>
            <p:cNvSpPr/>
            <p:nvPr/>
          </p:nvSpPr>
          <p:spPr>
            <a:xfrm>
              <a:off x="6162012" y="2078369"/>
              <a:ext cx="59615" cy="1364575"/>
            </a:xfrm>
            <a:prstGeom prst="rect">
              <a:avLst/>
            </a:prstGeom>
            <a:solidFill>
              <a:srgbClr val="FFC000">
                <a:lumMod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89727" tIns="44863" rIns="89727" bIns="4486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200" kern="0">
                <a:solidFill>
                  <a:prstClr val="white"/>
                </a:solidFill>
                <a:latin typeface="+mn-ea"/>
                <a:cs typeface="Microsoft GothicNeo" panose="020B0500000101010101" pitchFamily="50" charset="-127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78FACBD-D1A4-34A3-8B50-2C0EE5FAA17A}"/>
                </a:ext>
              </a:extLst>
            </p:cNvPr>
            <p:cNvSpPr txBox="1"/>
            <p:nvPr/>
          </p:nvSpPr>
          <p:spPr>
            <a:xfrm>
              <a:off x="6263725" y="2121264"/>
              <a:ext cx="2068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u="sng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근로일</a:t>
              </a:r>
              <a:r>
                <a:rPr lang="en-US" altLang="ko-KR" b="1" u="sng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, </a:t>
              </a:r>
              <a:r>
                <a:rPr lang="ko-KR" altLang="en-US" b="1" u="sng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근로시간</a:t>
              </a:r>
              <a:endParaRPr lang="en-US" altLang="ko-KR" b="1" u="sng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endParaRPr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8E231C02-6E3D-DB95-6698-50939BDF98EE}"/>
              </a:ext>
            </a:extLst>
          </p:cNvPr>
          <p:cNvGrpSpPr/>
          <p:nvPr/>
        </p:nvGrpSpPr>
        <p:grpSpPr>
          <a:xfrm>
            <a:off x="6602287" y="4309726"/>
            <a:ext cx="4318249" cy="2071602"/>
            <a:chOff x="6176905" y="4128641"/>
            <a:chExt cx="4318249" cy="2071602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587FBB0E-B8D7-3A4E-9C32-06F28C60D2F2}"/>
                </a:ext>
              </a:extLst>
            </p:cNvPr>
            <p:cNvSpPr/>
            <p:nvPr/>
          </p:nvSpPr>
          <p:spPr>
            <a:xfrm>
              <a:off x="6188339" y="4128810"/>
              <a:ext cx="4012117" cy="2071433"/>
            </a:xfrm>
            <a:prstGeom prst="rect">
              <a:avLst/>
            </a:prstGeom>
            <a:solidFill>
              <a:srgbClr val="A5A5A5">
                <a:lumMod val="20000"/>
                <a:lumOff val="80000"/>
              </a:srgbClr>
            </a:solidFill>
            <a:ln w="12700" cap="flat" cmpd="sng" algn="ctr">
              <a:solidFill>
                <a:srgbClr val="E7E6E6">
                  <a:lumMod val="9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89727" tIns="44863" rIns="89727" bIns="4486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200" kern="0">
                <a:solidFill>
                  <a:prstClr val="white"/>
                </a:solidFill>
                <a:latin typeface="+mn-ea"/>
                <a:cs typeface="Microsoft GothicNeo" panose="020B0500000101010101" pitchFamily="50" charset="-127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5FC3778-EAC3-4310-AD17-C57C901D9F23}"/>
                </a:ext>
              </a:extLst>
            </p:cNvPr>
            <p:cNvSpPr txBox="1"/>
            <p:nvPr/>
          </p:nvSpPr>
          <p:spPr>
            <a:xfrm>
              <a:off x="6188338" y="5697845"/>
              <a:ext cx="43068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• 1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년 이상 계속 근무 시 법정퇴직급여 지급</a:t>
              </a:r>
              <a:endParaRPr lang="en-US" altLang="ko-KR" sz="1200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endParaRPr>
            </a:p>
            <a:p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    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확정기여형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(DC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형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) 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퇴직연금제도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 (1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년 근속 후 가입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)</a:t>
              </a:r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E060C167-A3D8-10CD-39FB-C29063AB8430}"/>
                </a:ext>
              </a:extLst>
            </p:cNvPr>
            <p:cNvSpPr/>
            <p:nvPr/>
          </p:nvSpPr>
          <p:spPr>
            <a:xfrm>
              <a:off x="6176905" y="4128641"/>
              <a:ext cx="59615" cy="1364575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89727" tIns="44863" rIns="89727" bIns="4486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ko-KR" altLang="en-US" sz="1200" kern="0">
                <a:solidFill>
                  <a:prstClr val="white"/>
                </a:solidFill>
                <a:latin typeface="+mn-ea"/>
                <a:cs typeface="Microsoft GothicNeo" panose="020B0500000101010101" pitchFamily="50" charset="-127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CE41142-F751-FB83-3451-1A044A3E68DA}"/>
                </a:ext>
              </a:extLst>
            </p:cNvPr>
            <p:cNvSpPr txBox="1"/>
            <p:nvPr/>
          </p:nvSpPr>
          <p:spPr>
            <a:xfrm>
              <a:off x="6343490" y="5331530"/>
              <a:ext cx="2068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u="sng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퇴직금</a:t>
              </a:r>
              <a:endParaRPr lang="en-US" altLang="ko-KR" b="1" u="sng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92A00E6-FEB8-3DE9-C72D-9E31CAB15A12}"/>
                </a:ext>
              </a:extLst>
            </p:cNvPr>
            <p:cNvSpPr txBox="1"/>
            <p:nvPr/>
          </p:nvSpPr>
          <p:spPr>
            <a:xfrm>
              <a:off x="6343490" y="4498323"/>
              <a:ext cx="36642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• </a:t>
              </a:r>
              <a:r>
                <a:rPr lang="ko-KR" altLang="en-US" sz="1200" dirty="0">
                  <a:solidFill>
                    <a:srgbClr val="0070C0"/>
                  </a:solidFill>
                  <a:latin typeface="+mn-ea"/>
                  <a:cs typeface="Microsoft GothicNeo" panose="020B0500000101010101" pitchFamily="50" charset="-127"/>
                </a:rPr>
                <a:t>건강보험</a:t>
              </a:r>
              <a:r>
                <a:rPr lang="en-US" altLang="ko-KR" sz="1200" dirty="0">
                  <a:solidFill>
                    <a:srgbClr val="0070C0"/>
                  </a:solidFill>
                  <a:latin typeface="+mn-ea"/>
                  <a:cs typeface="Microsoft GothicNeo" panose="020B0500000101010101" pitchFamily="50" charset="-127"/>
                </a:rPr>
                <a:t>/</a:t>
              </a:r>
              <a:r>
                <a:rPr lang="ko-KR" altLang="en-US" sz="1200" dirty="0">
                  <a:solidFill>
                    <a:srgbClr val="0070C0"/>
                  </a:solidFill>
                  <a:latin typeface="+mn-ea"/>
                  <a:cs typeface="Microsoft GothicNeo" panose="020B0500000101010101" pitchFamily="50" charset="-127"/>
                </a:rPr>
                <a:t>국민연금 </a:t>
              </a:r>
              <a:r>
                <a:rPr lang="en-US" altLang="ko-KR" sz="1200" dirty="0">
                  <a:solidFill>
                    <a:srgbClr val="0070C0"/>
                  </a:solidFill>
                  <a:latin typeface="+mn-ea"/>
                  <a:cs typeface="Microsoft GothicNeo" panose="020B0500000101010101" pitchFamily="50" charset="-127"/>
                </a:rPr>
                <a:t>: </a:t>
              </a:r>
            </a:p>
            <a:p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       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월 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60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시간 근로 여부에 따라 취득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/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상실</a:t>
              </a:r>
              <a:endParaRPr lang="en-US" altLang="ko-KR" sz="1200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endParaRPr>
            </a:p>
            <a:p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• </a:t>
              </a:r>
              <a:r>
                <a:rPr lang="ko-KR" altLang="en-US" sz="1200" dirty="0">
                  <a:solidFill>
                    <a:srgbClr val="0070C0"/>
                  </a:solidFill>
                  <a:latin typeface="+mn-ea"/>
                  <a:cs typeface="Microsoft GothicNeo" panose="020B0500000101010101" pitchFamily="50" charset="-127"/>
                </a:rPr>
                <a:t>고용보험</a:t>
              </a:r>
              <a:r>
                <a:rPr lang="en-US" altLang="ko-KR" sz="1200" dirty="0">
                  <a:solidFill>
                    <a:srgbClr val="0070C0"/>
                  </a:solidFill>
                  <a:latin typeface="+mn-ea"/>
                  <a:cs typeface="Microsoft GothicNeo" panose="020B0500000101010101" pitchFamily="50" charset="-127"/>
                </a:rPr>
                <a:t>/</a:t>
              </a:r>
              <a:r>
                <a:rPr lang="ko-KR" altLang="en-US" sz="1200" dirty="0">
                  <a:solidFill>
                    <a:srgbClr val="0070C0"/>
                  </a:solidFill>
                  <a:latin typeface="+mn-ea"/>
                  <a:cs typeface="Microsoft GothicNeo" panose="020B0500000101010101" pitchFamily="50" charset="-127"/>
                </a:rPr>
                <a:t>산재보험 </a:t>
              </a:r>
              <a:r>
                <a:rPr lang="en-US" altLang="ko-KR" sz="1200" dirty="0">
                  <a:solidFill>
                    <a:srgbClr val="0070C0"/>
                  </a:solidFill>
                  <a:latin typeface="+mn-ea"/>
                  <a:cs typeface="Microsoft GothicNeo" panose="020B0500000101010101" pitchFamily="50" charset="-127"/>
                </a:rPr>
                <a:t>: </a:t>
              </a:r>
            </a:p>
            <a:p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     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입사일 취득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, 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퇴사일</a:t>
              </a:r>
              <a:r>
                <a:rPr lang="en-US" altLang="ko-KR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(+1)</a:t>
              </a:r>
              <a:r>
                <a:rPr lang="ko-KR" altLang="en-US" sz="1200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 상실</a:t>
              </a:r>
              <a:endParaRPr lang="en-US" altLang="ko-KR" sz="1200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736D161-23B4-4ADC-FD3A-A4BB138DA6ED}"/>
                </a:ext>
              </a:extLst>
            </p:cNvPr>
            <p:cNvSpPr txBox="1"/>
            <p:nvPr/>
          </p:nvSpPr>
          <p:spPr>
            <a:xfrm>
              <a:off x="6307618" y="4156250"/>
              <a:ext cx="2068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u="sng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4</a:t>
              </a:r>
              <a:r>
                <a:rPr lang="ko-KR" altLang="en-US" b="1" u="sng" dirty="0">
                  <a:solidFill>
                    <a:prstClr val="black"/>
                  </a:solidFill>
                  <a:latin typeface="+mn-ea"/>
                  <a:cs typeface="Microsoft GothicNeo" panose="020B0500000101010101" pitchFamily="50" charset="-127"/>
                </a:rPr>
                <a:t>대 보험</a:t>
              </a:r>
              <a:endParaRPr lang="en-US" altLang="ko-KR" b="1" u="sng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endParaRPr>
            </a:p>
          </p:txBody>
        </p:sp>
      </p:grpSp>
      <p:pic>
        <p:nvPicPr>
          <p:cNvPr id="39" name="그림 38" descr="텍스트, 스크린샷, 메뉴, 디자인이(가) 표시된 사진&#10;&#10;자동 생성된 설명">
            <a:extLst>
              <a:ext uri="{FF2B5EF4-FFF2-40B4-BE49-F238E27FC236}">
                <a16:creationId xmlns:a16="http://schemas.microsoft.com/office/drawing/2014/main" id="{60CE93DB-3648-2AE7-F5F9-FE7C1E7995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251"/>
          <a:stretch/>
        </p:blipFill>
        <p:spPr>
          <a:xfrm>
            <a:off x="2351584" y="764704"/>
            <a:ext cx="8280920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612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504F1-25F9-5AB0-E9E3-6A29F806B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25C6CE3-210E-6CD6-769F-43DC2E8F4915}"/>
              </a:ext>
            </a:extLst>
          </p:cNvPr>
          <p:cNvSpPr txBox="1"/>
          <p:nvPr/>
        </p:nvSpPr>
        <p:spPr>
          <a:xfrm>
            <a:off x="695400" y="116632"/>
            <a:ext cx="35880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2400" b="1" dirty="0">
                <a:latin typeface="+mn-ea"/>
                <a:cs typeface="Microsoft GothicNeo" panose="020B0500000101010101" pitchFamily="50" charset="-127"/>
                <a:sym typeface="Gill Sans"/>
              </a:rPr>
              <a:t>근로 유형</a:t>
            </a:r>
            <a:endParaRPr lang="en-US" altLang="ko-KR" sz="2400" b="1" dirty="0">
              <a:latin typeface="+mn-ea"/>
              <a:cs typeface="Microsoft GothicNeo" panose="020B0500000101010101" pitchFamily="50" charset="-127"/>
              <a:sym typeface="Gill Sans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E1555D6-1CF0-9049-71E2-D8F4D82E8A01}"/>
              </a:ext>
            </a:extLst>
          </p:cNvPr>
          <p:cNvSpPr txBox="1">
            <a:spLocks/>
          </p:cNvSpPr>
          <p:nvPr/>
        </p:nvSpPr>
        <p:spPr>
          <a:xfrm>
            <a:off x="7008455" y="1144694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61544" tIns="30772" rIns="61544" bIns="30772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bg1"/>
                </a:solidFill>
                <a:latin typeface="Arial" pitchFamily="34" charset="0"/>
                <a:ea typeface="굴림" pitchFamily="50" charset="-127"/>
                <a:cs typeface="+mn-cs"/>
              </a:defRPr>
            </a:lvl1pPr>
            <a:lvl2pPr marL="557213" indent="-214313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bg1"/>
                </a:solidFill>
                <a:latin typeface="Arial" pitchFamily="34" charset="0"/>
                <a:ea typeface="굴림" pitchFamily="50" charset="-127"/>
                <a:cs typeface="+mn-cs"/>
              </a:defRPr>
            </a:lvl2pPr>
            <a:lvl3pPr marL="857250" indent="-17145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bg1"/>
                </a:solidFill>
                <a:latin typeface="Arial" pitchFamily="34" charset="0"/>
                <a:ea typeface="굴림" pitchFamily="50" charset="-127"/>
                <a:cs typeface="+mn-cs"/>
              </a:defRPr>
            </a:lvl3pPr>
            <a:lvl4pPr marL="1200150" indent="-17145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bg1"/>
                </a:solidFill>
                <a:latin typeface="Arial" pitchFamily="34" charset="0"/>
                <a:ea typeface="굴림" pitchFamily="50" charset="-127"/>
                <a:cs typeface="+mn-cs"/>
              </a:defRPr>
            </a:lvl4pPr>
            <a:lvl5pPr marL="1543050" indent="-17145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bg1"/>
                </a:solidFill>
                <a:latin typeface="Arial" pitchFamily="34" charset="0"/>
                <a:ea typeface="굴림" pitchFamily="50" charset="-127"/>
                <a:cs typeface="+mn-cs"/>
              </a:defRPr>
            </a:lvl5pPr>
            <a:lvl6pPr marL="1885950" indent="-1714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bg1"/>
                </a:solidFill>
                <a:latin typeface="Arial" pitchFamily="34" charset="0"/>
                <a:ea typeface="굴림" pitchFamily="50" charset="-127"/>
                <a:cs typeface="+mn-cs"/>
              </a:defRPr>
            </a:lvl6pPr>
            <a:lvl7pPr marL="2228850" indent="-1714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bg1"/>
                </a:solidFill>
                <a:latin typeface="Arial" pitchFamily="34" charset="0"/>
                <a:ea typeface="굴림" pitchFamily="50" charset="-127"/>
                <a:cs typeface="+mn-cs"/>
              </a:defRPr>
            </a:lvl7pPr>
            <a:lvl8pPr marL="2571750" indent="-1714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bg1"/>
                </a:solidFill>
                <a:latin typeface="Arial" pitchFamily="34" charset="0"/>
                <a:ea typeface="굴림" pitchFamily="50" charset="-127"/>
                <a:cs typeface="+mn-cs"/>
              </a:defRPr>
            </a:lvl8pPr>
            <a:lvl9pPr marL="2914650" indent="-1714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bg1"/>
                </a:solidFill>
                <a:latin typeface="Arial" pitchFamily="34" charset="0"/>
                <a:ea typeface="굴림" pitchFamily="50" charset="-127"/>
                <a:cs typeface="+mn-cs"/>
              </a:defRPr>
            </a:lvl9pPr>
          </a:lstStyle>
          <a:p>
            <a:pPr defTabSz="914446" eaLnBrk="1" latinLnBrk="0" hangingPunct="1">
              <a:defRPr/>
            </a:pPr>
            <a:r>
              <a:rPr lang="en-US" altLang="ko-KR" sz="975" b="0">
                <a:solidFill>
                  <a:srgbClr val="663300"/>
                </a:solidFill>
                <a:latin typeface="+mn-ea"/>
                <a:ea typeface="+mn-ea"/>
                <a:cs typeface="Microsoft GothicNeo" panose="020B0500000101010101" pitchFamily="50" charset="-127"/>
              </a:rPr>
              <a:t>  </a:t>
            </a:r>
            <a:endParaRPr lang="en-US" altLang="ko-KR" sz="1050" b="0">
              <a:solidFill>
                <a:srgbClr val="663300"/>
              </a:solidFill>
              <a:latin typeface="+mn-ea"/>
              <a:ea typeface="+mn-ea"/>
              <a:cs typeface="Microsoft GothicNeo" panose="020B0500000101010101" pitchFamily="50" charset="-127"/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179EB004-5FAF-696F-AFD4-024C423D77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0546273"/>
              </p:ext>
            </p:extLst>
          </p:nvPr>
        </p:nvGraphicFramePr>
        <p:xfrm>
          <a:off x="354763" y="1031550"/>
          <a:ext cx="6542501" cy="43298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48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1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63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6060">
                <a:tc>
                  <a:txBody>
                    <a:bodyPr/>
                    <a:lstStyle/>
                    <a:p>
                      <a:pPr algn="ctr" latinLnBrk="1"/>
                      <a:endParaRPr lang="ko-KR" altLang="en-US" sz="2400" b="1" dirty="0">
                        <a:latin typeface="+mn-ea"/>
                        <a:ea typeface="+mn-ea"/>
                        <a:cs typeface="Microsoft GothicNeo" panose="020B0500000101010101" pitchFamily="50" charset="-127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시급제 정규직</a:t>
                      </a: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월급제 정규직</a:t>
                      </a: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76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근무 시간</a:t>
                      </a: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주 </a:t>
                      </a:r>
                      <a:r>
                        <a:rPr lang="en-US" altLang="ko-KR" sz="1400" b="1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30</a:t>
                      </a:r>
                      <a:r>
                        <a:rPr lang="ko-KR" altLang="en-US" sz="1400" b="1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시간 이상 </a:t>
                      </a:r>
                      <a:r>
                        <a:rPr lang="ko-KR" altLang="en-US" sz="1400" b="1" dirty="0" err="1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풀타이머</a:t>
                      </a:r>
                      <a:r>
                        <a:rPr lang="en-US" altLang="ko-KR" sz="1400" b="1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400" b="1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주 </a:t>
                      </a:r>
                      <a:r>
                        <a:rPr lang="en-US" altLang="ko-KR" sz="1400" b="1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30</a:t>
                      </a:r>
                      <a:r>
                        <a:rPr lang="ko-KR" altLang="en-US" sz="1400" b="1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시간 미만 파트타이머</a:t>
                      </a:r>
                      <a:endParaRPr lang="en-US" altLang="ko-KR" sz="1400" b="1" dirty="0">
                        <a:latin typeface="+mn-ea"/>
                        <a:ea typeface="+mn-ea"/>
                        <a:cs typeface="Microsoft GothicNeo" panose="020B05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*</a:t>
                      </a:r>
                      <a:r>
                        <a:rPr lang="ko-KR" altLang="en-US" sz="140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근무 중 풀 </a:t>
                      </a:r>
                      <a:r>
                        <a:rPr lang="en-US" altLang="ko-KR" sz="1400" dirty="0">
                          <a:latin typeface="+mn-ea"/>
                          <a:ea typeface="+mn-ea"/>
                          <a:cs typeface="Microsoft GothicNeo" panose="020B0500000101010101" pitchFamily="50" charset="-127"/>
                          <a:sym typeface="Wingdings" panose="05000000000000000000" pitchFamily="2" charset="2"/>
                        </a:rPr>
                        <a:t> </a:t>
                      </a:r>
                      <a:r>
                        <a:rPr lang="ko-KR" altLang="en-US" sz="1400" dirty="0">
                          <a:latin typeface="+mn-ea"/>
                          <a:ea typeface="+mn-ea"/>
                          <a:cs typeface="Microsoft GothicNeo" panose="020B0500000101010101" pitchFamily="50" charset="-127"/>
                          <a:sym typeface="Wingdings" panose="05000000000000000000" pitchFamily="2" charset="2"/>
                        </a:rPr>
                        <a:t>파트 변경 가능</a:t>
                      </a:r>
                      <a:endParaRPr lang="en-US" altLang="ko-KR" sz="1400" dirty="0">
                        <a:latin typeface="+mn-ea"/>
                        <a:ea typeface="+mn-ea"/>
                        <a:cs typeface="Microsoft GothicNeo" panose="020B0500000101010101" pitchFamily="50" charset="-127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주 </a:t>
                      </a:r>
                      <a:r>
                        <a:rPr lang="en-US" altLang="ko-KR" sz="1600" b="1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46</a:t>
                      </a:r>
                      <a:r>
                        <a:rPr lang="ko-KR" altLang="en-US" sz="1600" b="1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시간 근무</a:t>
                      </a: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5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급여 계산</a:t>
                      </a: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시급 </a:t>
                      </a:r>
                      <a:r>
                        <a:rPr lang="en-US" altLang="ko-KR" sz="140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X </a:t>
                      </a:r>
                      <a:r>
                        <a:rPr lang="ko-KR" altLang="en-US" sz="140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근무 시간</a:t>
                      </a: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월 고정급</a:t>
                      </a: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98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급여 금액</a:t>
                      </a:r>
                      <a:endParaRPr lang="en-US" altLang="ko-KR" sz="1800" b="1" dirty="0">
                        <a:latin typeface="+mn-ea"/>
                        <a:ea typeface="+mn-ea"/>
                        <a:cs typeface="Microsoft GothicNeo" panose="020B05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200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*2024</a:t>
                      </a:r>
                      <a:r>
                        <a:rPr lang="ko-KR" altLang="en-US" sz="1200" kern="12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년 기준</a:t>
                      </a:r>
                      <a:endParaRPr lang="ko-KR" altLang="en-US" sz="18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ea"/>
                        <a:ea typeface="+mn-ea"/>
                        <a:cs typeface="Microsoft GothicNeo" panose="020B0500000101010101" pitchFamily="50" charset="-127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buNone/>
                      </a:pPr>
                      <a:r>
                        <a:rPr lang="ko-KR" altLang="en-US" sz="18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시급 </a:t>
                      </a:r>
                      <a:r>
                        <a:rPr lang="en-US" altLang="ko-KR" sz="18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12,400</a:t>
                      </a:r>
                      <a:r>
                        <a:rPr lang="ko-KR" altLang="en-US" sz="18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원 </a:t>
                      </a:r>
                      <a:endParaRPr lang="en-US" altLang="ko-KR" sz="1800" b="1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Microsoft GothicNeo" panose="020B0500000101010101" pitchFamily="50" charset="-127"/>
                      </a:endParaRPr>
                    </a:p>
                    <a:p>
                      <a:pPr marL="0" indent="0" algn="ctr" defTabSz="914400" rtl="0" eaLnBrk="1" latinLnBrk="1" hangingPunct="1">
                        <a:buNone/>
                      </a:pP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수습 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3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개월간 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11,160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원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)</a:t>
                      </a:r>
                    </a:p>
                    <a:p>
                      <a:pPr marL="0" indent="0" algn="ctr" defTabSz="914400" rtl="0" eaLnBrk="1" latinLnBrk="1" hangingPunct="1">
                        <a:buNone/>
                      </a:pP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 *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주휴수당 포함 포괄시급</a:t>
                      </a: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buNone/>
                      </a:pPr>
                      <a:r>
                        <a:rPr lang="ko-KR" altLang="en-US" sz="15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연봉 </a:t>
                      </a:r>
                      <a:r>
                        <a:rPr lang="en-US" altLang="ko-KR" sz="1500" b="1" kern="120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3,074</a:t>
                      </a:r>
                      <a:r>
                        <a:rPr lang="ko-KR" altLang="en-US" sz="1500" b="1" kern="120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만원이상  </a:t>
                      </a:r>
                      <a:endParaRPr lang="en-US" altLang="ko-KR" sz="1800" b="1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Microsoft GothicNeo" panose="020B0500000101010101" pitchFamily="50" charset="-127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02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급여 인상</a:t>
                      </a: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업무 성과에 따라 시급 인상</a:t>
                      </a: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사원으로 </a:t>
                      </a:r>
                      <a:r>
                        <a:rPr lang="en-US" altLang="ko-KR" sz="130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6</a:t>
                      </a:r>
                      <a:r>
                        <a:rPr lang="ko-KR" altLang="en-US" sz="130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개월 근무 후</a:t>
                      </a:r>
                      <a:r>
                        <a:rPr lang="en-US" altLang="ko-KR" sz="130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,</a:t>
                      </a:r>
                      <a:r>
                        <a:rPr lang="en-US" altLang="ko-KR" sz="1300" baseline="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 </a:t>
                      </a:r>
                    </a:p>
                    <a:p>
                      <a:pPr algn="ctr" latinLnBrk="1"/>
                      <a:r>
                        <a:rPr lang="ko-KR" altLang="en-US" sz="1300" baseline="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트레이너급 </a:t>
                      </a:r>
                      <a:r>
                        <a:rPr lang="en-US" altLang="ko-KR" sz="1300" baseline="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(Key/AKM) </a:t>
                      </a:r>
                      <a:r>
                        <a:rPr lang="ko-KR" altLang="en-US" sz="1300" baseline="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진급 기회</a:t>
                      </a:r>
                      <a:endParaRPr lang="ko-KR" altLang="en-US" sz="1300" dirty="0">
                        <a:latin typeface="+mn-ea"/>
                        <a:ea typeface="+mn-ea"/>
                        <a:cs typeface="Microsoft GothicNeo" panose="020B0500000101010101" pitchFamily="50" charset="-127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99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연차 휴가</a:t>
                      </a: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1</a:t>
                      </a:r>
                      <a:r>
                        <a:rPr lang="ko-KR" altLang="en-US" sz="130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년간 </a:t>
                      </a:r>
                      <a:r>
                        <a:rPr lang="en-US" altLang="ko-KR" sz="130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80% </a:t>
                      </a:r>
                      <a:r>
                        <a:rPr lang="ko-KR" altLang="en-US" sz="130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이상 근무 시 </a:t>
                      </a:r>
                      <a:r>
                        <a:rPr lang="en-US" altLang="ko-KR" sz="1300" b="1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15</a:t>
                      </a:r>
                      <a:r>
                        <a:rPr lang="ko-KR" altLang="en-US" sz="1300" b="1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일</a:t>
                      </a:r>
                      <a:r>
                        <a:rPr lang="ko-KR" altLang="en-US" sz="1300" b="1" baseline="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 </a:t>
                      </a:r>
                      <a:endParaRPr lang="en-US" altLang="ko-KR" sz="1200" b="1" baseline="0" dirty="0">
                        <a:latin typeface="+mn-ea"/>
                        <a:ea typeface="+mn-ea"/>
                        <a:cs typeface="Microsoft GothicNeo" panose="020B05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90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(1</a:t>
                      </a:r>
                      <a:r>
                        <a:rPr lang="ko-KR" altLang="en-US" sz="90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년 미만의 경우 </a:t>
                      </a:r>
                      <a:r>
                        <a:rPr lang="en-US" altLang="ko-KR" sz="90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1</a:t>
                      </a:r>
                      <a:r>
                        <a:rPr lang="ko-KR" altLang="en-US" sz="90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개월 개근 시 </a:t>
                      </a:r>
                      <a:r>
                        <a:rPr lang="en-US" altLang="ko-KR" sz="90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1</a:t>
                      </a:r>
                      <a:r>
                        <a:rPr lang="ko-KR" altLang="en-US" sz="90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일의 유급휴가 부여</a:t>
                      </a:r>
                      <a:r>
                        <a:rPr lang="en-US" altLang="ko-KR" sz="900" baseline="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. </a:t>
                      </a:r>
                      <a:r>
                        <a:rPr lang="ko-KR" altLang="en-US" sz="900" baseline="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단</a:t>
                      </a:r>
                      <a:r>
                        <a:rPr lang="en-US" altLang="ko-KR" sz="900" baseline="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, </a:t>
                      </a:r>
                      <a:r>
                        <a:rPr lang="ko-KR" altLang="en-US" sz="900" baseline="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연차에서 차감</a:t>
                      </a:r>
                      <a:r>
                        <a:rPr lang="en-US" altLang="ko-KR" sz="900" baseline="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)</a:t>
                      </a:r>
                      <a:endParaRPr lang="ko-KR" altLang="en-US" sz="1100" b="1" dirty="0">
                        <a:latin typeface="+mn-ea"/>
                        <a:ea typeface="+mn-ea"/>
                        <a:cs typeface="Microsoft GothicNeo" panose="020B0500000101010101" pitchFamily="50" charset="-127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240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5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퇴직 급여</a:t>
                      </a: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1</a:t>
                      </a:r>
                      <a:r>
                        <a:rPr lang="ko-KR" altLang="en-US" sz="1300" b="1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년</a:t>
                      </a:r>
                      <a:r>
                        <a:rPr lang="ko-KR" altLang="en-US" sz="130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 이상 계속 근무 시 </a:t>
                      </a:r>
                      <a:r>
                        <a:rPr lang="ko-KR" altLang="en-US" sz="1300" b="1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퇴직연금</a:t>
                      </a:r>
                      <a:r>
                        <a:rPr lang="en-US" altLang="ko-KR" sz="1300" b="1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(DC)</a:t>
                      </a:r>
                      <a:r>
                        <a:rPr lang="ko-KR" altLang="en-US" sz="130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에 가입</a:t>
                      </a:r>
                      <a:r>
                        <a:rPr lang="en-US" altLang="ko-KR" sz="130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,</a:t>
                      </a:r>
                      <a:r>
                        <a:rPr lang="en-US" altLang="ko-KR" sz="1300" baseline="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 </a:t>
                      </a:r>
                      <a:r>
                        <a:rPr lang="ko-KR" altLang="en-US" sz="1300" baseline="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연간 급여 </a:t>
                      </a:r>
                      <a:r>
                        <a:rPr lang="en-US" altLang="ko-KR" sz="1300" baseline="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1/12 </a:t>
                      </a:r>
                      <a:r>
                        <a:rPr lang="ko-KR" altLang="en-US" sz="1300" baseline="0" dirty="0">
                          <a:latin typeface="+mn-ea"/>
                          <a:ea typeface="+mn-ea"/>
                          <a:cs typeface="Microsoft GothicNeo" panose="020B0500000101010101" pitchFamily="50" charset="-127"/>
                        </a:rPr>
                        <a:t>적립</a:t>
                      </a:r>
                      <a:endParaRPr lang="ko-KR" altLang="en-US" sz="1300" dirty="0">
                        <a:latin typeface="+mn-ea"/>
                        <a:ea typeface="+mn-ea"/>
                        <a:cs typeface="Microsoft GothicNeo" panose="020B0500000101010101" pitchFamily="50" charset="-127"/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2400">
                        <a:latin typeface="나눔바른펜" panose="020B0503000000000000" pitchFamily="50" charset="-127"/>
                        <a:ea typeface="나눔바른펜" panose="020B0503000000000000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4" name="그림 13">
            <a:extLst>
              <a:ext uri="{FF2B5EF4-FFF2-40B4-BE49-F238E27FC236}">
                <a16:creationId xmlns:a16="http://schemas.microsoft.com/office/drawing/2014/main" id="{87C0A4AA-E57F-4584-8AB4-A2110BC39F2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1" b="13250"/>
          <a:stretch/>
        </p:blipFill>
        <p:spPr>
          <a:xfrm>
            <a:off x="3719736" y="1268760"/>
            <a:ext cx="432048" cy="381284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09EC3E95-EE76-BBDE-BD96-F7F82CE699B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" b="18101"/>
          <a:stretch/>
        </p:blipFill>
        <p:spPr>
          <a:xfrm>
            <a:off x="6312024" y="1241866"/>
            <a:ext cx="535091" cy="43902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C1EFD55B-3D8E-1940-1BFE-EA99D1306F6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77" r="-1"/>
          <a:stretch/>
        </p:blipFill>
        <p:spPr>
          <a:xfrm>
            <a:off x="7022849" y="1016877"/>
            <a:ext cx="4930330" cy="468052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785DA0B-E31D-B490-48C4-787EC9045FDC}"/>
              </a:ext>
            </a:extLst>
          </p:cNvPr>
          <p:cNvSpPr txBox="1"/>
          <p:nvPr/>
        </p:nvSpPr>
        <p:spPr>
          <a:xfrm>
            <a:off x="335360" y="5445224"/>
            <a:ext cx="49859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6"/>
            <a:r>
              <a:rPr lang="en-US" altLang="ko-KR" sz="1400" b="1" dirty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  <a:cs typeface="Microsoft GothicNeo" panose="020B0500000101010101" pitchFamily="50" charset="-127"/>
              </a:rPr>
              <a:t>*</a:t>
            </a:r>
            <a:r>
              <a:rPr lang="ko-KR" altLang="en-US" sz="1400" b="1" dirty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  <a:cs typeface="Microsoft GothicNeo" panose="020B0500000101010101" pitchFamily="50" charset="-127"/>
              </a:rPr>
              <a:t>아웃백은 본인이 희망하는 급여 방식을 선택할 수 있습니다</a:t>
            </a:r>
            <a:r>
              <a:rPr lang="en-US" altLang="ko-KR" sz="1400" b="1" dirty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  <a:cs typeface="Microsoft GothicNeo" panose="020B0500000101010101" pitchFamily="50" charset="-127"/>
              </a:rPr>
              <a:t>. </a:t>
            </a:r>
            <a:endParaRPr lang="ko-KR" altLang="en-US" sz="1400" b="1" dirty="0">
              <a:solidFill>
                <a:prstClr val="black">
                  <a:lumMod val="50000"/>
                  <a:lumOff val="50000"/>
                </a:prstClr>
              </a:solidFill>
              <a:latin typeface="+mn-ea"/>
              <a:cs typeface="Microsoft GothicNeo" panose="020B05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41067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7FB92-1509-1CDF-B797-5C6A0F9FE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5B6489-9E3E-0DF7-BBD6-176F9407A0E3}"/>
              </a:ext>
            </a:extLst>
          </p:cNvPr>
          <p:cNvSpPr txBox="1"/>
          <p:nvPr/>
        </p:nvSpPr>
        <p:spPr>
          <a:xfrm>
            <a:off x="695400" y="116632"/>
            <a:ext cx="35880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2400" b="1" dirty="0">
                <a:latin typeface="+mn-ea"/>
                <a:cs typeface="Microsoft GothicNeo" panose="020B0500000101010101" pitchFamily="50" charset="-127"/>
                <a:sym typeface="Gill Sans"/>
              </a:rPr>
              <a:t>근무 유형</a:t>
            </a:r>
            <a:endParaRPr lang="en-US" altLang="ko-KR" sz="2400" b="1" dirty="0">
              <a:latin typeface="+mn-ea"/>
              <a:cs typeface="Microsoft GothicNeo" panose="020B0500000101010101" pitchFamily="50" charset="-127"/>
              <a:sym typeface="Gill Sans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A9D947A-2A12-A17B-ED72-4749E23E899C}"/>
              </a:ext>
            </a:extLst>
          </p:cNvPr>
          <p:cNvSpPr txBox="1">
            <a:spLocks/>
          </p:cNvSpPr>
          <p:nvPr/>
        </p:nvSpPr>
        <p:spPr>
          <a:xfrm>
            <a:off x="7008455" y="1144694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61544" tIns="30772" rIns="61544" bIns="30772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bg1"/>
                </a:solidFill>
                <a:latin typeface="Arial" pitchFamily="34" charset="0"/>
                <a:ea typeface="굴림" pitchFamily="50" charset="-127"/>
                <a:cs typeface="+mn-cs"/>
              </a:defRPr>
            </a:lvl1pPr>
            <a:lvl2pPr marL="557213" indent="-214313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bg1"/>
                </a:solidFill>
                <a:latin typeface="Arial" pitchFamily="34" charset="0"/>
                <a:ea typeface="굴림" pitchFamily="50" charset="-127"/>
                <a:cs typeface="+mn-cs"/>
              </a:defRPr>
            </a:lvl2pPr>
            <a:lvl3pPr marL="857250" indent="-17145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bg1"/>
                </a:solidFill>
                <a:latin typeface="Arial" pitchFamily="34" charset="0"/>
                <a:ea typeface="굴림" pitchFamily="50" charset="-127"/>
                <a:cs typeface="+mn-cs"/>
              </a:defRPr>
            </a:lvl3pPr>
            <a:lvl4pPr marL="1200150" indent="-17145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bg1"/>
                </a:solidFill>
                <a:latin typeface="Arial" pitchFamily="34" charset="0"/>
                <a:ea typeface="굴림" pitchFamily="50" charset="-127"/>
                <a:cs typeface="+mn-cs"/>
              </a:defRPr>
            </a:lvl4pPr>
            <a:lvl5pPr marL="1543050" indent="-17145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bg1"/>
                </a:solidFill>
                <a:latin typeface="Arial" pitchFamily="34" charset="0"/>
                <a:ea typeface="굴림" pitchFamily="50" charset="-127"/>
                <a:cs typeface="+mn-cs"/>
              </a:defRPr>
            </a:lvl5pPr>
            <a:lvl6pPr marL="1885950" indent="-1714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bg1"/>
                </a:solidFill>
                <a:latin typeface="Arial" pitchFamily="34" charset="0"/>
                <a:ea typeface="굴림" pitchFamily="50" charset="-127"/>
                <a:cs typeface="+mn-cs"/>
              </a:defRPr>
            </a:lvl6pPr>
            <a:lvl7pPr marL="2228850" indent="-1714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bg1"/>
                </a:solidFill>
                <a:latin typeface="Arial" pitchFamily="34" charset="0"/>
                <a:ea typeface="굴림" pitchFamily="50" charset="-127"/>
                <a:cs typeface="+mn-cs"/>
              </a:defRPr>
            </a:lvl7pPr>
            <a:lvl8pPr marL="2571750" indent="-1714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bg1"/>
                </a:solidFill>
                <a:latin typeface="Arial" pitchFamily="34" charset="0"/>
                <a:ea typeface="굴림" pitchFamily="50" charset="-127"/>
                <a:cs typeface="+mn-cs"/>
              </a:defRPr>
            </a:lvl8pPr>
            <a:lvl9pPr marL="2914650" indent="-1714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bg1"/>
                </a:solidFill>
                <a:latin typeface="Arial" pitchFamily="34" charset="0"/>
                <a:ea typeface="굴림" pitchFamily="50" charset="-127"/>
                <a:cs typeface="+mn-cs"/>
              </a:defRPr>
            </a:lvl9pPr>
          </a:lstStyle>
          <a:p>
            <a:pPr defTabSz="914446" eaLnBrk="1" latinLnBrk="0" hangingPunct="1">
              <a:defRPr/>
            </a:pPr>
            <a:r>
              <a:rPr lang="en-US" altLang="ko-KR" sz="975" b="0">
                <a:solidFill>
                  <a:srgbClr val="663300"/>
                </a:solidFill>
                <a:latin typeface="+mn-ea"/>
                <a:ea typeface="+mn-ea"/>
                <a:cs typeface="Microsoft GothicNeo" panose="020B0500000101010101" pitchFamily="50" charset="-127"/>
              </a:rPr>
              <a:t>  </a:t>
            </a:r>
            <a:endParaRPr lang="en-US" altLang="ko-KR" sz="1050" b="0">
              <a:solidFill>
                <a:srgbClr val="663300"/>
              </a:solidFill>
              <a:latin typeface="+mn-ea"/>
              <a:ea typeface="+mn-ea"/>
              <a:cs typeface="Microsoft GothicNeo" panose="020B0500000101010101" pitchFamily="50" charset="-127"/>
            </a:endParaRPr>
          </a:p>
        </p:txBody>
      </p:sp>
      <p:sp>
        <p:nvSpPr>
          <p:cNvPr id="3" name="슬라이드 번호 개체 틀 3">
            <a:extLst>
              <a:ext uri="{FF2B5EF4-FFF2-40B4-BE49-F238E27FC236}">
                <a16:creationId xmlns:a16="http://schemas.microsoft.com/office/drawing/2014/main" id="{AEFAAA6F-EB10-B212-022F-65D6A16ABBB5}"/>
              </a:ext>
            </a:extLst>
          </p:cNvPr>
          <p:cNvSpPr txBox="1">
            <a:spLocks/>
          </p:cNvSpPr>
          <p:nvPr/>
        </p:nvSpPr>
        <p:spPr>
          <a:xfrm>
            <a:off x="7147461" y="1348676"/>
            <a:ext cx="1600200" cy="3571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61544" tIns="30772" rIns="61544" bIns="30772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bg1"/>
                </a:solidFill>
                <a:latin typeface="Arial" pitchFamily="34" charset="0"/>
                <a:ea typeface="굴림" pitchFamily="50" charset="-127"/>
                <a:cs typeface="+mn-cs"/>
              </a:defRPr>
            </a:lvl1pPr>
            <a:lvl2pPr marL="557213" indent="-214313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bg1"/>
                </a:solidFill>
                <a:latin typeface="Arial" pitchFamily="34" charset="0"/>
                <a:ea typeface="굴림" pitchFamily="50" charset="-127"/>
                <a:cs typeface="+mn-cs"/>
              </a:defRPr>
            </a:lvl2pPr>
            <a:lvl3pPr marL="857250" indent="-17145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bg1"/>
                </a:solidFill>
                <a:latin typeface="Arial" pitchFamily="34" charset="0"/>
                <a:ea typeface="굴림" pitchFamily="50" charset="-127"/>
                <a:cs typeface="+mn-cs"/>
              </a:defRPr>
            </a:lvl3pPr>
            <a:lvl4pPr marL="1200150" indent="-17145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bg1"/>
                </a:solidFill>
                <a:latin typeface="Arial" pitchFamily="34" charset="0"/>
                <a:ea typeface="굴림" pitchFamily="50" charset="-127"/>
                <a:cs typeface="+mn-cs"/>
              </a:defRPr>
            </a:lvl4pPr>
            <a:lvl5pPr marL="1543050" indent="-17145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bg1"/>
                </a:solidFill>
                <a:latin typeface="Arial" pitchFamily="34" charset="0"/>
                <a:ea typeface="굴림" pitchFamily="50" charset="-127"/>
                <a:cs typeface="+mn-cs"/>
              </a:defRPr>
            </a:lvl5pPr>
            <a:lvl6pPr marL="1885950" indent="-1714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bg1"/>
                </a:solidFill>
                <a:latin typeface="Arial" pitchFamily="34" charset="0"/>
                <a:ea typeface="굴림" pitchFamily="50" charset="-127"/>
                <a:cs typeface="+mn-cs"/>
              </a:defRPr>
            </a:lvl6pPr>
            <a:lvl7pPr marL="2228850" indent="-1714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bg1"/>
                </a:solidFill>
                <a:latin typeface="Arial" pitchFamily="34" charset="0"/>
                <a:ea typeface="굴림" pitchFamily="50" charset="-127"/>
                <a:cs typeface="+mn-cs"/>
              </a:defRPr>
            </a:lvl7pPr>
            <a:lvl8pPr marL="2571750" indent="-1714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bg1"/>
                </a:solidFill>
                <a:latin typeface="Arial" pitchFamily="34" charset="0"/>
                <a:ea typeface="굴림" pitchFamily="50" charset="-127"/>
                <a:cs typeface="+mn-cs"/>
              </a:defRPr>
            </a:lvl8pPr>
            <a:lvl9pPr marL="2914650" indent="-17145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bg1"/>
                </a:solidFill>
                <a:latin typeface="Arial" pitchFamily="34" charset="0"/>
                <a:ea typeface="굴림" pitchFamily="50" charset="-127"/>
                <a:cs typeface="+mn-cs"/>
              </a:defRPr>
            </a:lvl9pPr>
          </a:lstStyle>
          <a:p>
            <a:pPr defTabSz="914446" eaLnBrk="1" latinLnBrk="0" hangingPunct="1">
              <a:defRPr/>
            </a:pPr>
            <a:r>
              <a:rPr lang="en-US" altLang="ko-KR" sz="900" b="0">
                <a:solidFill>
                  <a:srgbClr val="663300"/>
                </a:solidFill>
                <a:latin typeface="+mn-ea"/>
                <a:ea typeface="+mn-ea"/>
                <a:cs typeface="Microsoft GothicNeo" panose="020B0500000101010101" pitchFamily="50" charset="-127"/>
              </a:rPr>
              <a:t>  </a:t>
            </a:r>
            <a:endParaRPr lang="en-US" altLang="ko-KR" sz="1000" b="0">
              <a:solidFill>
                <a:srgbClr val="663300"/>
              </a:solidFill>
              <a:latin typeface="+mn-ea"/>
              <a:ea typeface="+mn-ea"/>
              <a:cs typeface="Microsoft GothicNeo" panose="020B0500000101010101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547402F-F66A-9B2B-C4F7-659D486AB70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1" b="13250"/>
          <a:stretch/>
        </p:blipFill>
        <p:spPr>
          <a:xfrm>
            <a:off x="695400" y="1484784"/>
            <a:ext cx="611896" cy="54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BD29C1C7-F5EE-60A5-0F97-756E37180A1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" b="18101"/>
          <a:stretch/>
        </p:blipFill>
        <p:spPr>
          <a:xfrm>
            <a:off x="9665532" y="1541628"/>
            <a:ext cx="658169" cy="540000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F473D2AC-DCF6-DA1D-7003-A5E225FE594A}"/>
              </a:ext>
            </a:extLst>
          </p:cNvPr>
          <p:cNvSpPr/>
          <p:nvPr/>
        </p:nvSpPr>
        <p:spPr>
          <a:xfrm>
            <a:off x="1264556" y="1522283"/>
            <a:ext cx="14879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46"/>
            <a:r>
              <a:rPr lang="ko-KR" altLang="en-US" sz="1600" b="1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rPr>
              <a:t>시급제 정규직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080212FF-D443-78F7-ED30-C59CCB1613D4}"/>
              </a:ext>
            </a:extLst>
          </p:cNvPr>
          <p:cNvSpPr/>
          <p:nvPr/>
        </p:nvSpPr>
        <p:spPr>
          <a:xfrm>
            <a:off x="10270301" y="1656086"/>
            <a:ext cx="14879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46"/>
            <a:r>
              <a:rPr lang="ko-KR" altLang="en-US" sz="1600" b="1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rPr>
              <a:t>연봉제 정규직</a:t>
            </a:r>
          </a:p>
        </p:txBody>
      </p:sp>
      <p:sp>
        <p:nvSpPr>
          <p:cNvPr id="10" name="말풍선: 타원형 9">
            <a:extLst>
              <a:ext uri="{FF2B5EF4-FFF2-40B4-BE49-F238E27FC236}">
                <a16:creationId xmlns:a16="http://schemas.microsoft.com/office/drawing/2014/main" id="{91544446-2647-B20F-9DFB-F18926AE6C8E}"/>
              </a:ext>
            </a:extLst>
          </p:cNvPr>
          <p:cNvSpPr/>
          <p:nvPr/>
        </p:nvSpPr>
        <p:spPr>
          <a:xfrm rot="1055027">
            <a:off x="2507533" y="1457336"/>
            <a:ext cx="3402857" cy="2531469"/>
          </a:xfrm>
          <a:prstGeom prst="wedgeEllipseCallou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latinLnBrk="0"/>
            <a:endParaRPr lang="ko-KR" altLang="en-US" sz="1100">
              <a:solidFill>
                <a:prstClr val="white"/>
              </a:solidFill>
              <a:latin typeface="+mn-ea"/>
              <a:cs typeface="Microsoft GothicNeo" panose="020B0500000101010101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D5949E-50DA-3BB6-F864-DD3A76DD4D95}"/>
              </a:ext>
            </a:extLst>
          </p:cNvPr>
          <p:cNvSpPr txBox="1"/>
          <p:nvPr/>
        </p:nvSpPr>
        <p:spPr>
          <a:xfrm>
            <a:off x="2999656" y="2060848"/>
            <a:ext cx="3124042" cy="1376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6">
              <a:lnSpc>
                <a:spcPct val="150000"/>
              </a:lnSpc>
            </a:pPr>
            <a:r>
              <a:rPr lang="ko-KR" altLang="en-US" sz="1100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rPr>
              <a:t>저는 평일에는 학원을 다니고 있어서 </a:t>
            </a:r>
            <a:endParaRPr lang="en-US" altLang="ko-KR" sz="1100" dirty="0">
              <a:solidFill>
                <a:prstClr val="black"/>
              </a:solidFill>
              <a:latin typeface="+mn-ea"/>
              <a:cs typeface="Microsoft GothicNeo" panose="020B0500000101010101" pitchFamily="50" charset="-127"/>
            </a:endParaRPr>
          </a:p>
          <a:p>
            <a:pPr defTabSz="914446">
              <a:lnSpc>
                <a:spcPct val="150000"/>
              </a:lnSpc>
            </a:pPr>
            <a:r>
              <a:rPr lang="ko-KR" altLang="en-US" sz="1100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rPr>
              <a:t>오후 </a:t>
            </a:r>
            <a:r>
              <a:rPr lang="en-US" altLang="ko-KR" sz="1100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rPr>
              <a:t>6</a:t>
            </a:r>
            <a:r>
              <a:rPr lang="ko-KR" altLang="en-US" sz="1100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rPr>
              <a:t>시부터 </a:t>
            </a:r>
            <a:r>
              <a:rPr lang="en-US" altLang="ko-KR" sz="1100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rPr>
              <a:t>10</a:t>
            </a:r>
            <a:r>
              <a:rPr lang="ko-KR" altLang="en-US" sz="1100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rPr>
              <a:t>시까지 근무 하고 있어요</a:t>
            </a:r>
            <a:r>
              <a:rPr lang="en-US" altLang="ko-KR" sz="1100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rPr>
              <a:t>. </a:t>
            </a:r>
          </a:p>
          <a:p>
            <a:pPr defTabSz="914446">
              <a:lnSpc>
                <a:spcPct val="150000"/>
              </a:lnSpc>
            </a:pPr>
            <a:endParaRPr lang="en-US" altLang="ko-KR" sz="1100" dirty="0">
              <a:solidFill>
                <a:prstClr val="black"/>
              </a:solidFill>
              <a:latin typeface="+mn-ea"/>
              <a:cs typeface="Microsoft GothicNeo" panose="020B0500000101010101" pitchFamily="50" charset="-127"/>
            </a:endParaRPr>
          </a:p>
          <a:p>
            <a:pPr defTabSz="914446">
              <a:lnSpc>
                <a:spcPct val="150000"/>
              </a:lnSpc>
            </a:pPr>
            <a:r>
              <a:rPr lang="ko-KR" altLang="en-US" sz="1100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rPr>
              <a:t>주말에는</a:t>
            </a:r>
            <a:r>
              <a:rPr lang="en-US" altLang="ko-KR" sz="1100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rPr>
              <a:t>,</a:t>
            </a:r>
          </a:p>
          <a:p>
            <a:pPr defTabSz="914446">
              <a:lnSpc>
                <a:spcPct val="150000"/>
              </a:lnSpc>
            </a:pPr>
            <a:r>
              <a:rPr lang="ko-KR" altLang="en-US" sz="1100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rPr>
              <a:t>방학때는 풀타이머로 근무하고 있어요</a:t>
            </a:r>
            <a:r>
              <a:rPr lang="en-US" altLang="ko-KR" sz="1200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rPr>
              <a:t>. </a:t>
            </a:r>
            <a:endParaRPr lang="en-US" altLang="ko-KR" sz="1100" dirty="0">
              <a:solidFill>
                <a:prstClr val="black"/>
              </a:solidFill>
              <a:latin typeface="+mn-ea"/>
              <a:cs typeface="Microsoft GothicNeo" panose="020B0500000101010101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66D419-9F9A-9A0C-EE53-A883A8CBB0B8}"/>
              </a:ext>
            </a:extLst>
          </p:cNvPr>
          <p:cNvSpPr txBox="1"/>
          <p:nvPr/>
        </p:nvSpPr>
        <p:spPr>
          <a:xfrm>
            <a:off x="3100090" y="4173405"/>
            <a:ext cx="2489200" cy="869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6">
              <a:lnSpc>
                <a:spcPct val="150000"/>
              </a:lnSpc>
            </a:pPr>
            <a:r>
              <a:rPr lang="en-US" altLang="ko-KR" b="1" dirty="0">
                <a:solidFill>
                  <a:srgbClr val="C00000"/>
                </a:solidFill>
                <a:latin typeface="+mn-ea"/>
                <a:cs typeface="Microsoft GothicNeo" panose="020B0500000101010101" pitchFamily="50" charset="-127"/>
              </a:rPr>
              <a:t>#</a:t>
            </a:r>
            <a:r>
              <a:rPr lang="ko-KR" altLang="en-US" b="1" dirty="0">
                <a:solidFill>
                  <a:srgbClr val="C00000"/>
                </a:solidFill>
                <a:latin typeface="+mn-ea"/>
                <a:cs typeface="Microsoft GothicNeo" panose="020B0500000101010101" pitchFamily="50" charset="-127"/>
              </a:rPr>
              <a:t>탄력적인 근무시간 </a:t>
            </a:r>
            <a:endParaRPr lang="en-US" altLang="ko-KR" b="1" dirty="0">
              <a:solidFill>
                <a:srgbClr val="C00000"/>
              </a:solidFill>
              <a:latin typeface="+mn-ea"/>
              <a:cs typeface="Microsoft GothicNeo" panose="020B0500000101010101" pitchFamily="50" charset="-127"/>
            </a:endParaRPr>
          </a:p>
          <a:p>
            <a:pPr algn="ctr" defTabSz="914446">
              <a:lnSpc>
                <a:spcPct val="150000"/>
              </a:lnSpc>
            </a:pPr>
            <a:r>
              <a:rPr lang="en-US" altLang="ko-KR" b="1" dirty="0">
                <a:solidFill>
                  <a:srgbClr val="C00000"/>
                </a:solidFill>
                <a:latin typeface="+mn-ea"/>
                <a:cs typeface="Microsoft GothicNeo" panose="020B0500000101010101" pitchFamily="50" charset="-127"/>
              </a:rPr>
              <a:t># </a:t>
            </a:r>
            <a:r>
              <a:rPr lang="ko-KR" altLang="en-US" b="1" dirty="0">
                <a:solidFill>
                  <a:srgbClr val="C00000"/>
                </a:solidFill>
                <a:latin typeface="+mn-ea"/>
                <a:cs typeface="Microsoft GothicNeo" panose="020B0500000101010101" pitchFamily="50" charset="-127"/>
              </a:rPr>
              <a:t>스케쥴 신청</a:t>
            </a:r>
            <a:endParaRPr lang="en-US" altLang="ko-KR" b="1" dirty="0">
              <a:solidFill>
                <a:srgbClr val="C00000"/>
              </a:solidFill>
              <a:latin typeface="+mn-ea"/>
              <a:cs typeface="Microsoft GothicNeo" panose="020B0500000101010101" pitchFamily="50" charset="-127"/>
            </a:endParaRPr>
          </a:p>
        </p:txBody>
      </p:sp>
      <p:sp>
        <p:nvSpPr>
          <p:cNvPr id="13" name="말풍선: 타원형 12">
            <a:extLst>
              <a:ext uri="{FF2B5EF4-FFF2-40B4-BE49-F238E27FC236}">
                <a16:creationId xmlns:a16="http://schemas.microsoft.com/office/drawing/2014/main" id="{5FBF751F-03A5-7C21-DAAC-603C708364F2}"/>
              </a:ext>
            </a:extLst>
          </p:cNvPr>
          <p:cNvSpPr/>
          <p:nvPr/>
        </p:nvSpPr>
        <p:spPr>
          <a:xfrm rot="17255027">
            <a:off x="6780695" y="1076309"/>
            <a:ext cx="2880717" cy="3518396"/>
          </a:xfrm>
          <a:prstGeom prst="wedgeEllipseCallout">
            <a:avLst/>
          </a:pr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 latinLnBrk="0"/>
            <a:endParaRPr lang="ko-KR" altLang="en-US" sz="1100">
              <a:solidFill>
                <a:prstClr val="white"/>
              </a:solidFill>
              <a:latin typeface="+mn-ea"/>
              <a:cs typeface="Microsoft GothicNeo" panose="020B0500000101010101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7E7BA4D-1470-6E26-1785-50522117068A}"/>
              </a:ext>
            </a:extLst>
          </p:cNvPr>
          <p:cNvSpPr txBox="1"/>
          <p:nvPr/>
        </p:nvSpPr>
        <p:spPr>
          <a:xfrm>
            <a:off x="6672064" y="2132856"/>
            <a:ext cx="3353882" cy="1583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46">
              <a:lnSpc>
                <a:spcPct val="150000"/>
              </a:lnSpc>
            </a:pPr>
            <a:r>
              <a:rPr lang="ko-KR" altLang="en-US" sz="1100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rPr>
              <a:t>일주일에 </a:t>
            </a:r>
            <a:r>
              <a:rPr lang="en-US" altLang="ko-KR" sz="1100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rPr>
              <a:t>46</a:t>
            </a:r>
            <a:r>
              <a:rPr lang="ko-KR" altLang="en-US" sz="1100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rPr>
              <a:t>시간 </a:t>
            </a:r>
            <a:r>
              <a:rPr lang="ko-KR" altLang="en-US" sz="1100" dirty="0" err="1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rPr>
              <a:t>스케쥴에</a:t>
            </a:r>
            <a:r>
              <a:rPr lang="ko-KR" altLang="en-US" sz="1100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rPr>
              <a:t> 맞춰 일하고 있어요</a:t>
            </a:r>
            <a:r>
              <a:rPr lang="en-US" altLang="ko-KR" sz="1100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rPr>
              <a:t>.</a:t>
            </a:r>
          </a:p>
          <a:p>
            <a:pPr defTabSz="914446">
              <a:lnSpc>
                <a:spcPct val="150000"/>
              </a:lnSpc>
            </a:pPr>
            <a:r>
              <a:rPr lang="ko-KR" altLang="en-US" sz="1100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rPr>
              <a:t>파트타이머로 일하면 매월 급여가 다르지만</a:t>
            </a:r>
            <a:endParaRPr lang="en-US" altLang="ko-KR" sz="1100" dirty="0">
              <a:solidFill>
                <a:prstClr val="black"/>
              </a:solidFill>
              <a:latin typeface="+mn-ea"/>
              <a:cs typeface="Microsoft GothicNeo" panose="020B0500000101010101" pitchFamily="50" charset="-127"/>
            </a:endParaRPr>
          </a:p>
          <a:p>
            <a:pPr defTabSz="914446">
              <a:lnSpc>
                <a:spcPct val="150000"/>
              </a:lnSpc>
            </a:pPr>
            <a:r>
              <a:rPr lang="ko-KR" altLang="en-US" sz="1100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rPr>
              <a:t> 제 월급은 일정하답니다</a:t>
            </a:r>
            <a:r>
              <a:rPr lang="en-US" altLang="ko-KR" sz="1100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rPr>
              <a:t>. </a:t>
            </a:r>
          </a:p>
          <a:p>
            <a:pPr defTabSz="914446">
              <a:lnSpc>
                <a:spcPct val="150000"/>
              </a:lnSpc>
            </a:pPr>
            <a:endParaRPr lang="en-US" altLang="ko-KR" sz="1100" dirty="0">
              <a:solidFill>
                <a:prstClr val="black"/>
              </a:solidFill>
              <a:latin typeface="+mn-ea"/>
              <a:cs typeface="Microsoft GothicNeo" panose="020B0500000101010101" pitchFamily="50" charset="-127"/>
            </a:endParaRPr>
          </a:p>
          <a:p>
            <a:pPr defTabSz="914446">
              <a:lnSpc>
                <a:spcPct val="150000"/>
              </a:lnSpc>
            </a:pPr>
            <a:r>
              <a:rPr lang="ko-KR" altLang="en-US" sz="1100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rPr>
              <a:t>    안정된 급여를 받을 수 있어서 </a:t>
            </a:r>
            <a:endParaRPr lang="en-US" altLang="ko-KR" sz="1100" dirty="0">
              <a:solidFill>
                <a:prstClr val="black"/>
              </a:solidFill>
              <a:latin typeface="+mn-ea"/>
              <a:cs typeface="Microsoft GothicNeo" panose="020B0500000101010101" pitchFamily="50" charset="-127"/>
            </a:endParaRPr>
          </a:p>
          <a:p>
            <a:pPr defTabSz="914446">
              <a:lnSpc>
                <a:spcPct val="150000"/>
              </a:lnSpc>
            </a:pPr>
            <a:r>
              <a:rPr lang="ko-KR" altLang="en-US" sz="1100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rPr>
              <a:t>    편안한 마음에 일을 할 수 있어요</a:t>
            </a:r>
            <a:r>
              <a:rPr lang="en-US" altLang="ko-KR" sz="1100" dirty="0">
                <a:solidFill>
                  <a:prstClr val="black"/>
                </a:solidFill>
                <a:latin typeface="+mn-ea"/>
                <a:cs typeface="Microsoft GothicNeo" panose="020B0500000101010101" pitchFamily="50" charset="-127"/>
              </a:rPr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28EFA01-5CA6-63B7-B215-207707E6B887}"/>
              </a:ext>
            </a:extLst>
          </p:cNvPr>
          <p:cNvSpPr txBox="1"/>
          <p:nvPr/>
        </p:nvSpPr>
        <p:spPr>
          <a:xfrm>
            <a:off x="3647728" y="5661248"/>
            <a:ext cx="5432962" cy="373885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defTabSz="914446">
              <a:lnSpc>
                <a:spcPct val="150000"/>
              </a:lnSpc>
            </a:pPr>
            <a:r>
              <a:rPr lang="ko-KR" altLang="en-US" sz="1400" dirty="0" err="1">
                <a:solidFill>
                  <a:prstClr val="white"/>
                </a:solidFill>
                <a:latin typeface="+mn-ea"/>
                <a:cs typeface="Microsoft GothicNeo" panose="020B0500000101010101" pitchFamily="50" charset="-127"/>
              </a:rPr>
              <a:t>아웃백에서</a:t>
            </a:r>
            <a:r>
              <a:rPr lang="ko-KR" altLang="en-US" sz="1400" dirty="0">
                <a:solidFill>
                  <a:prstClr val="white"/>
                </a:solidFill>
                <a:latin typeface="+mn-ea"/>
                <a:cs typeface="Microsoft GothicNeo" panose="020B0500000101010101" pitchFamily="50" charset="-127"/>
              </a:rPr>
              <a:t> 함께하면서 더 성장하고 싶은 꿈과 목표도 생겼어요</a:t>
            </a:r>
            <a:r>
              <a:rPr lang="en-US" altLang="ko-KR" sz="1400" dirty="0">
                <a:solidFill>
                  <a:prstClr val="white"/>
                </a:solidFill>
                <a:latin typeface="+mn-ea"/>
                <a:cs typeface="Microsoft GothicNeo" panose="020B0500000101010101" pitchFamily="50" charset="-127"/>
              </a:rPr>
              <a:t>.  </a:t>
            </a:r>
            <a:endParaRPr lang="en-US" altLang="ko-KR" sz="1100" dirty="0">
              <a:solidFill>
                <a:prstClr val="white"/>
              </a:solidFill>
              <a:latin typeface="+mn-ea"/>
              <a:cs typeface="Microsoft GothicNeo" panose="020B0500000101010101" pitchFamily="50" charset="-127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D864B89E-608C-5759-3040-327A62E0D8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212" b="93057" l="9972" r="89888">
                        <a14:foregroundMark x1="57303" y1="10353" x2="72191" y2="6212"/>
                        <a14:foregroundMark x1="72191" y1="6212" x2="71910" y2="18392"/>
                        <a14:foregroundMark x1="71910" y1="18392" x2="66994" y2="23630"/>
                        <a14:foregroundMark x1="65730" y1="7674" x2="61938" y2="22046"/>
                        <a14:foregroundMark x1="69382" y1="10597" x2="59410" y2="24970"/>
                        <a14:foregroundMark x1="18539" y1="87576" x2="36517" y2="93057"/>
                        <a14:foregroundMark x1="36517" y1="93057" x2="67556" y2="88185"/>
                        <a14:foregroundMark x1="67556" y1="88185" x2="79775" y2="77710"/>
                        <a14:foregroundMark x1="79775" y1="77710" x2="80758" y2="76127"/>
                        <a14:foregroundMark x1="78511" y1="72960" x2="62219" y2="92326"/>
                        <a14:foregroundMark x1="62219" y1="92326" x2="30758" y2="91717"/>
                        <a14:foregroundMark x1="30758" y1="91717" x2="29775" y2="90987"/>
                        <a14:foregroundMark x1="83146" y1="71255" x2="83146" y2="7125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3352" y="2204864"/>
            <a:ext cx="3459365" cy="398895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DB23BEA-C7DA-655A-47A3-DAC2ADA4A3EF}"/>
              </a:ext>
            </a:extLst>
          </p:cNvPr>
          <p:cNvSpPr txBox="1"/>
          <p:nvPr/>
        </p:nvSpPr>
        <p:spPr>
          <a:xfrm>
            <a:off x="6986971" y="4248837"/>
            <a:ext cx="2137165" cy="1329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6">
              <a:lnSpc>
                <a:spcPct val="150000"/>
              </a:lnSpc>
            </a:pPr>
            <a:r>
              <a:rPr lang="en-US" altLang="ko-KR" b="1" dirty="0">
                <a:solidFill>
                  <a:srgbClr val="C00000"/>
                </a:solidFill>
                <a:latin typeface="+mn-ea"/>
                <a:cs typeface="Microsoft GothicNeo" panose="020B0500000101010101" pitchFamily="50" charset="-127"/>
              </a:rPr>
              <a:t>#</a:t>
            </a:r>
            <a:r>
              <a:rPr lang="ko-KR" altLang="en-US" b="1" dirty="0">
                <a:solidFill>
                  <a:srgbClr val="C00000"/>
                </a:solidFill>
                <a:latin typeface="+mn-ea"/>
                <a:cs typeface="Microsoft GothicNeo" panose="020B0500000101010101" pitchFamily="50" charset="-127"/>
              </a:rPr>
              <a:t>안정적인 근무시간</a:t>
            </a:r>
            <a:endParaRPr lang="en-US" altLang="ko-KR" b="1" dirty="0">
              <a:solidFill>
                <a:srgbClr val="C00000"/>
              </a:solidFill>
              <a:latin typeface="+mn-ea"/>
              <a:cs typeface="Microsoft GothicNeo" panose="020B0500000101010101" pitchFamily="50" charset="-127"/>
            </a:endParaRPr>
          </a:p>
          <a:p>
            <a:pPr algn="ctr" defTabSz="914446">
              <a:lnSpc>
                <a:spcPct val="150000"/>
              </a:lnSpc>
            </a:pPr>
            <a:r>
              <a:rPr lang="en-US" altLang="ko-KR" b="1" dirty="0">
                <a:solidFill>
                  <a:srgbClr val="C00000"/>
                </a:solidFill>
                <a:latin typeface="+mn-ea"/>
                <a:cs typeface="Microsoft GothicNeo" panose="020B0500000101010101" pitchFamily="50" charset="-127"/>
              </a:rPr>
              <a:t># </a:t>
            </a:r>
            <a:r>
              <a:rPr lang="ko-KR" altLang="en-US" b="1" dirty="0">
                <a:solidFill>
                  <a:srgbClr val="C00000"/>
                </a:solidFill>
                <a:latin typeface="+mn-ea"/>
                <a:cs typeface="Microsoft GothicNeo" panose="020B0500000101010101" pitchFamily="50" charset="-127"/>
              </a:rPr>
              <a:t>고정된 월급</a:t>
            </a:r>
            <a:endParaRPr lang="en-US" altLang="ko-KR" b="1" dirty="0">
              <a:solidFill>
                <a:srgbClr val="C00000"/>
              </a:solidFill>
              <a:latin typeface="+mn-ea"/>
              <a:cs typeface="Microsoft GothicNeo" panose="020B0500000101010101" pitchFamily="50" charset="-127"/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EA992B61-0AF4-00C6-AEC8-09356A52F1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220" b="97073" l="9873" r="93790">
                        <a14:foregroundMark x1="44586" y1="6463" x2="60510" y2="11463"/>
                        <a14:foregroundMark x1="60510" y1="11463" x2="70382" y2="21098"/>
                        <a14:foregroundMark x1="57325" y1="14878" x2="65924" y2="20122"/>
                        <a14:foregroundMark x1="59076" y1="31585" x2="59076" y2="42561"/>
                        <a14:foregroundMark x1="59076" y1="42561" x2="60350" y2="37927"/>
                        <a14:foregroundMark x1="89968" y1="40610" x2="94108" y2="60488"/>
                        <a14:foregroundMark x1="94108" y1="60488" x2="90605" y2="71098"/>
                        <a14:foregroundMark x1="93312" y1="50366" x2="89650" y2="70366"/>
                        <a14:foregroundMark x1="89650" y1="70366" x2="85828" y2="75488"/>
                        <a14:foregroundMark x1="16720" y1="83415" x2="35669" y2="88049"/>
                        <a14:foregroundMark x1="35669" y1="88049" x2="70701" y2="85122"/>
                        <a14:foregroundMark x1="70701" y1="85122" x2="77548" y2="80854"/>
                        <a14:foregroundMark x1="16401" y1="88415" x2="34873" y2="93415"/>
                        <a14:foregroundMark x1="34873" y1="93415" x2="70223" y2="88659"/>
                        <a14:foregroundMark x1="70223" y1="88659" x2="76433" y2="85000"/>
                        <a14:foregroundMark x1="13694" y1="85732" x2="34873" y2="91220"/>
                        <a14:foregroundMark x1="34873" y1="91220" x2="67834" y2="92195"/>
                        <a14:foregroundMark x1="67834" y1="92195" x2="74045" y2="89512"/>
                        <a14:foregroundMark x1="35350" y1="96585" x2="59873" y2="97073"/>
                        <a14:foregroundMark x1="59873" y1="97073" x2="61465" y2="95488"/>
                        <a14:foregroundMark x1="57962" y1="41951" x2="48726" y2="44024"/>
                        <a14:foregroundMark x1="20541" y1="34024" x2="25000" y2="37927"/>
                        <a14:foregroundMark x1="25318" y1="35366" x2="30096" y2="42927"/>
                        <a14:foregroundMark x1="65446" y1="9024" x2="76115" y2="1561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50811" y="2433546"/>
            <a:ext cx="2574335" cy="336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879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 animBg="1"/>
      <p:bldP spid="11" grpId="0"/>
      <p:bldP spid="12" grpId="0"/>
      <p:bldP spid="13" grpId="0" animBg="1"/>
      <p:bldP spid="18" grpId="0"/>
      <p:bldP spid="19" grpId="0" animBg="1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0824E-637F-0128-55AC-E6CF73A1C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AC7E2B-1764-15B7-C01F-8ACED3C7B63E}"/>
              </a:ext>
            </a:extLst>
          </p:cNvPr>
          <p:cNvSpPr txBox="1"/>
          <p:nvPr/>
        </p:nvSpPr>
        <p:spPr>
          <a:xfrm>
            <a:off x="695400" y="116632"/>
            <a:ext cx="35880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2400" b="1" dirty="0">
                <a:latin typeface="+mn-ea"/>
                <a:cs typeface="Microsoft GothicNeo" panose="020B0500000101010101" pitchFamily="50" charset="-127"/>
                <a:sym typeface="Gill Sans"/>
              </a:rPr>
              <a:t>복지 혜택</a:t>
            </a:r>
            <a:endParaRPr lang="en-US" altLang="ko-KR" sz="2400" b="1" dirty="0">
              <a:latin typeface="+mn-ea"/>
              <a:cs typeface="Microsoft GothicNeo" panose="020B0500000101010101" pitchFamily="50" charset="-127"/>
              <a:sym typeface="Gill Sans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204615D-EF82-109E-213B-8EE20C2EB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9616" y="188640"/>
            <a:ext cx="7143750" cy="108585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E84AA836-D4AB-A144-5474-448FEE73B2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1624" y="1340768"/>
            <a:ext cx="6912768" cy="544553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339DAD6-FDBE-BAC1-AF85-6F7155528ABD}"/>
              </a:ext>
            </a:extLst>
          </p:cNvPr>
          <p:cNvSpPr txBox="1"/>
          <p:nvPr/>
        </p:nvSpPr>
        <p:spPr>
          <a:xfrm>
            <a:off x="2882243" y="2879830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>
                <a:solidFill>
                  <a:srgbClr val="FF0000"/>
                </a:solidFill>
              </a:rPr>
              <a:t>단</a:t>
            </a:r>
            <a:r>
              <a:rPr lang="en-US" altLang="ko-KR" sz="800" dirty="0">
                <a:solidFill>
                  <a:srgbClr val="FF0000"/>
                </a:solidFill>
              </a:rPr>
              <a:t>,</a:t>
            </a:r>
            <a:r>
              <a:rPr lang="ko-KR" altLang="en-US" sz="800" b="0" i="0" dirty="0">
                <a:solidFill>
                  <a:srgbClr val="FF0000"/>
                </a:solidFill>
                <a:effectLst/>
                <a:latin typeface="-apple-system"/>
              </a:rPr>
              <a:t> 수습기간 미적용</a:t>
            </a:r>
            <a:endParaRPr lang="en-US" altLang="ko-KR" sz="800" b="0" i="0" dirty="0">
              <a:solidFill>
                <a:srgbClr val="FF0000"/>
              </a:solidFill>
              <a:effectLst/>
              <a:latin typeface="-apple-system"/>
            </a:endParaRPr>
          </a:p>
          <a:p>
            <a:r>
              <a:rPr lang="en-US" altLang="ko-KR" sz="800" b="0" i="0" dirty="0">
                <a:solidFill>
                  <a:srgbClr val="FF0000"/>
                </a:solidFill>
                <a:effectLst/>
                <a:latin typeface="-apple-system"/>
              </a:rPr>
              <a:t>(</a:t>
            </a:r>
            <a:r>
              <a:rPr lang="ko-KR" altLang="en-US" sz="800" b="0" i="0" dirty="0">
                <a:solidFill>
                  <a:srgbClr val="FF0000"/>
                </a:solidFill>
                <a:effectLst/>
                <a:latin typeface="-apple-system"/>
              </a:rPr>
              <a:t>입사 </a:t>
            </a:r>
            <a:r>
              <a:rPr lang="en-US" altLang="ko-KR" sz="800" b="0" i="0" dirty="0">
                <a:solidFill>
                  <a:srgbClr val="FF0000"/>
                </a:solidFill>
                <a:effectLst/>
                <a:latin typeface="-apple-system"/>
              </a:rPr>
              <a:t>3</a:t>
            </a:r>
            <a:r>
              <a:rPr lang="ko-KR" altLang="en-US" sz="800" b="0" i="0" dirty="0">
                <a:solidFill>
                  <a:srgbClr val="FF0000"/>
                </a:solidFill>
                <a:effectLst/>
                <a:latin typeface="-apple-system"/>
              </a:rPr>
              <a:t>개월미만</a:t>
            </a:r>
            <a:r>
              <a:rPr lang="en-US" altLang="ko-KR" sz="800" b="0" i="0" dirty="0">
                <a:solidFill>
                  <a:srgbClr val="FF0000"/>
                </a:solidFill>
                <a:effectLst/>
                <a:latin typeface="-apple-system"/>
              </a:rPr>
              <a:t>, 90</a:t>
            </a:r>
            <a:r>
              <a:rPr lang="ko-KR" altLang="en-US" sz="800" b="0" i="0" dirty="0">
                <a:solidFill>
                  <a:srgbClr val="FF0000"/>
                </a:solidFill>
                <a:effectLst/>
                <a:latin typeface="-apple-system"/>
              </a:rPr>
              <a:t>일 미만</a:t>
            </a:r>
            <a:r>
              <a:rPr lang="en-US" altLang="ko-KR" sz="800" b="0" i="0" dirty="0">
                <a:solidFill>
                  <a:srgbClr val="FF0000"/>
                </a:solidFill>
                <a:effectLst/>
                <a:latin typeface="-apple-system"/>
              </a:rPr>
              <a:t>)</a:t>
            </a:r>
            <a:endParaRPr lang="ko-KR" altLang="en-US" sz="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818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4760" y="1676400"/>
            <a:ext cx="2520280" cy="2520280"/>
          </a:xfr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406D711B-F5F8-4BC3-A9A6-6A8B38C27A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688" y="4365105"/>
            <a:ext cx="1444625" cy="1805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49861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4769</TotalTime>
  <Words>691</Words>
  <Application>Microsoft Office PowerPoint</Application>
  <PresentationFormat>와이드스크린</PresentationFormat>
  <Paragraphs>111</Paragraphs>
  <Slides>6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6</vt:i4>
      </vt:variant>
    </vt:vector>
  </HeadingPairs>
  <TitlesOfParts>
    <vt:vector size="13" baseType="lpstr">
      <vt:lpstr>-apple-system</vt:lpstr>
      <vt:lpstr>맑은 고딕</vt:lpstr>
      <vt:lpstr>Arial</vt:lpstr>
      <vt:lpstr>Times New Roman</vt:lpstr>
      <vt:lpstr>디자인 사용자 지정</vt:lpstr>
      <vt:lpstr>1_디자인 사용자 지정</vt:lpstr>
      <vt:lpstr>1_Office 2013 - 2022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jewel_jo@outback.co.kr</dc:creator>
  <cp:lastModifiedBy>김영주</cp:lastModifiedBy>
  <cp:revision>345</cp:revision>
  <cp:lastPrinted>2024-12-17T08:42:15Z</cp:lastPrinted>
  <dcterms:created xsi:type="dcterms:W3CDTF">2020-11-06T04:51:56Z</dcterms:created>
  <dcterms:modified xsi:type="dcterms:W3CDTF">2026-06-17T04:59:39Z</dcterms:modified>
</cp:coreProperties>
</file>